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8" r:id="rId5"/>
    <p:sldId id="265" r:id="rId6"/>
    <p:sldId id="263" r:id="rId7"/>
    <p:sldId id="269" r:id="rId8"/>
    <p:sldId id="266" r:id="rId9"/>
    <p:sldId id="270" r:id="rId10"/>
    <p:sldId id="267" r:id="rId11"/>
    <p:sldId id="271" r:id="rId12"/>
    <p:sldId id="272" r:id="rId13"/>
    <p:sldId id="280" r:id="rId14"/>
    <p:sldId id="273" r:id="rId15"/>
    <p:sldId id="257" r:id="rId16"/>
    <p:sldId id="274" r:id="rId17"/>
    <p:sldId id="275" r:id="rId18"/>
    <p:sldId id="261" r:id="rId19"/>
    <p:sldId id="262" r:id="rId20"/>
    <p:sldId id="276" r:id="rId21"/>
    <p:sldId id="264" r:id="rId22"/>
    <p:sldId id="277" r:id="rId23"/>
    <p:sldId id="278" r:id="rId24"/>
    <p:sldId id="279" r:id="rId25"/>
    <p:sldId id="281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지호" initials="신" lastIdx="1" clrIdx="0">
    <p:extLst>
      <p:ext uri="{19B8F6BF-5375-455C-9EA6-DF929625EA0E}">
        <p15:presenceInfo xmlns:p15="http://schemas.microsoft.com/office/powerpoint/2012/main" userId="신지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F8796B-594E-49BD-BB86-99BBE3E8B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24A9A5-7589-4CD2-B561-A89EBA3F8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D71127-DC8A-464D-AB8A-0840E52B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04BDF-B9E6-4E44-BE62-D646CB67D052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E8E7B6-5074-4483-8E45-BB98A65DF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8C715C-9A67-437D-90A0-5C32DB749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1621-6FD2-4054-BEBA-B7EAEF066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276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5B5A3-4CE2-4991-B567-E3DF2F15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3DC828-F968-4361-B7C3-CAD2CEF83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A84236-5324-434F-A686-41B4D9E4B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04BDF-B9E6-4E44-BE62-D646CB67D052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5F365-4CC8-4164-81BC-DF9427F0C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EF9010-3A33-4A3D-93B8-73252610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1621-6FD2-4054-BEBA-B7EAEF066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791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D280C9-66FF-41AE-A288-638FEED60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F35DC3-A515-48E5-AC72-B83D8A047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5DA8F0-70D0-41AD-B285-09F0D7E4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04BDF-B9E6-4E44-BE62-D646CB67D052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F6DFDD-4580-4AAA-BBB3-00888DB6C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9E6665-097E-4EAC-BFD9-8F03C5250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1621-6FD2-4054-BEBA-B7EAEF066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441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B3335-ED3B-4285-946D-8B18E5CD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2412B9-3134-4D5A-8BA7-AF471DE60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97FC2-0380-4361-A6A2-52F94265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04BDF-B9E6-4E44-BE62-D646CB67D052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768374-26F4-4F69-881F-E52C830F2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07CFF-6CDB-450D-9E4D-F4DC88E2B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1621-6FD2-4054-BEBA-B7EAEF066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343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212F8-0046-40BC-ADEA-E30969DAA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5B6230-0031-4C35-B001-AD959F41A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5D2CEA-5D5C-4ED0-BB8B-76A000227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04BDF-B9E6-4E44-BE62-D646CB67D052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DD863B-D003-4060-9AAC-B0B01088E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D80D07-A4DE-48B7-86C2-F88B8642F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1621-6FD2-4054-BEBA-B7EAEF066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78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92977-CEFC-4ACF-8B65-64B563519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7E1EC-E321-448D-B247-CAF941105C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66C8EB-9304-40A8-86AD-38AC04054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7BEA2C-BC2C-4987-A93D-1540FFDA4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04BDF-B9E6-4E44-BE62-D646CB67D052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222F67-FB41-4A8F-8A12-0E77E256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D6E329-B26C-4C4F-B9BC-2EE613C0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1621-6FD2-4054-BEBA-B7EAEF066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365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BED6D-588E-4D8A-94BF-31409EFD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71BBEE-E1C8-4BF3-AF15-ED946FDA6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7C34AD-C87E-40D7-A984-B10FF36F2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25739A-93AA-4E58-ABE1-B4A37EC32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597B33-9F0C-46B3-900E-231E46C4DE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7183FD-62A4-44F2-9796-E9FFA57DB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04BDF-B9E6-4E44-BE62-D646CB67D052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6F03CA-6585-41A5-9338-87884B0E4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EFB2295-D0DA-4EF2-B6AC-59AFF34BA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1621-6FD2-4054-BEBA-B7EAEF066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270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78A2B-D757-463E-B67C-A2C05EFE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4A2BE8-8448-45BA-953C-ECBFF0F2C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04BDF-B9E6-4E44-BE62-D646CB67D052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806C34-81ED-4E7D-842D-FB243D2E7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9F51D7-666E-48AE-91F5-5307EA1A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1621-6FD2-4054-BEBA-B7EAEF066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564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C4B9A8-6493-4C6A-96EA-DC1AEFAD8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04BDF-B9E6-4E44-BE62-D646CB67D052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0A78536-1686-4846-8FEC-CBC05CB91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469ABA-E0CE-4BC8-87E2-495F15A6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1621-6FD2-4054-BEBA-B7EAEF066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5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8A6AC-241F-4685-A289-DCE98AB10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FF2CE9-E2E2-41FB-8806-D497DA20E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A94A8F-ACC0-434F-8B66-29B3BB6EF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CEEA2E-C4B2-4B71-955C-5410A9A5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04BDF-B9E6-4E44-BE62-D646CB67D052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3B8FCD-7ED9-4101-AAEE-ED34B93F2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FBC96D-9249-41B3-BE10-52471AF4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1621-6FD2-4054-BEBA-B7EAEF066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905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58B32-67B1-4AC1-A939-9407FC6F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2F76DC-3B4B-4029-AD93-9867261D22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744BF9-284A-41DE-AA17-A5257FFC6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2F8704-31C3-47FE-9B97-9D6DB5F4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04BDF-B9E6-4E44-BE62-D646CB67D052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929A57-034D-4037-AA8C-2D1813CD3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DB52B1-1DFD-468F-AC60-E7794065A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71621-6FD2-4054-BEBA-B7EAEF066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651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81BB08-EAFE-4436-84CE-4AB14B8EF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6F4F5C-AB62-44C8-8317-EB8F648DF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740CBD-CFB1-46A1-81A4-86F16BF63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04BDF-B9E6-4E44-BE62-D646CB67D052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7861C5-C5F9-42BE-975B-AB0FA8C02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1083F-DE65-431E-844D-40B06AC0F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71621-6FD2-4054-BEBA-B7EAEF066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3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1.wdp"/><Relationship Id="rId7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10.png"/><Relationship Id="rId4" Type="http://schemas.openxmlformats.org/officeDocument/2006/relationships/image" Target="../media/image110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20.png"/><Relationship Id="rId12" Type="http://schemas.openxmlformats.org/officeDocument/2006/relationships/image" Target="../media/image170.png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7.png"/><Relationship Id="rId5" Type="http://schemas.openxmlformats.org/officeDocument/2006/relationships/image" Target="../media/image10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.wikipedia.org/wiki/%EA%B8%89%EC%84%B1%EB%B0%A9%EC%82%AC%EC%84%A0%EC%A6%9D%ED%9B%84%EA%B5%B0" TargetMode="External"/><Relationship Id="rId5" Type="http://schemas.openxmlformats.org/officeDocument/2006/relationships/hyperlink" Target="https://ko.wikipedia.org/wiki/%EB%8F%84%EC%B9%B4%EC%9D%B4_%EC%B4%8C_%EB%B0%A9%EC%82%AC%EB%8A%A5_%EB%88%84%EC%B6%9C_%EC%82%AC%EA%B3%A0" TargetMode="External"/><Relationship Id="rId4" Type="http://schemas.openxmlformats.org/officeDocument/2006/relationships/hyperlink" Target="https://ko.wikipedia.org/wiki/%EC%97%BC%EC%83%89%EC%B2%B4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39B15-0759-4D26-BA04-1EC4732C9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910761"/>
            <a:ext cx="10363200" cy="993006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The</a:t>
            </a:r>
            <a:r>
              <a:rPr lang="ko-KR" altLang="en-US" sz="4800" dirty="0"/>
              <a:t> </a:t>
            </a:r>
            <a:r>
              <a:rPr lang="en-US" altLang="ko-KR" sz="4800" dirty="0"/>
              <a:t>effect</a:t>
            </a:r>
            <a:r>
              <a:rPr lang="ko-KR" altLang="en-US" sz="4800" dirty="0"/>
              <a:t> </a:t>
            </a:r>
            <a:r>
              <a:rPr lang="en-US" altLang="ko-KR" sz="4800" dirty="0"/>
              <a:t>of</a:t>
            </a:r>
            <a:r>
              <a:rPr lang="ko-KR" altLang="en-US" sz="4800" dirty="0"/>
              <a:t> </a:t>
            </a:r>
            <a:r>
              <a:rPr lang="en-US" altLang="ko-KR" sz="4800" dirty="0"/>
              <a:t>radiation</a:t>
            </a:r>
            <a:r>
              <a:rPr lang="ko-KR" altLang="en-US" sz="4800" dirty="0"/>
              <a:t> </a:t>
            </a:r>
            <a:r>
              <a:rPr lang="en-US" altLang="ko-KR" sz="4800" dirty="0"/>
              <a:t>on</a:t>
            </a:r>
            <a:r>
              <a:rPr lang="ko-KR" altLang="en-US" sz="4800" dirty="0"/>
              <a:t> </a:t>
            </a:r>
            <a:r>
              <a:rPr lang="en-US" altLang="ko-KR" sz="4800" dirty="0"/>
              <a:t>our</a:t>
            </a:r>
            <a:r>
              <a:rPr lang="ko-KR" altLang="en-US" sz="4800" dirty="0"/>
              <a:t> </a:t>
            </a:r>
            <a:r>
              <a:rPr lang="en-US" altLang="ko-KR" sz="4800" dirty="0"/>
              <a:t>body</a:t>
            </a:r>
            <a:endParaRPr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10196D-285B-4308-AC43-C3607F8F5A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20190349 </a:t>
            </a:r>
            <a:r>
              <a:rPr lang="ko-KR" altLang="en-US" dirty="0"/>
              <a:t>신지호</a:t>
            </a:r>
            <a:endParaRPr lang="en-US" altLang="ko-KR" dirty="0"/>
          </a:p>
          <a:p>
            <a:r>
              <a:rPr lang="en-US" altLang="ko-KR" dirty="0"/>
              <a:t>20200548 </a:t>
            </a:r>
            <a:r>
              <a:rPr lang="ko-KR" altLang="en-US" dirty="0"/>
              <a:t>장재형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5254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0E86C-8B41-4F80-8E1A-3FB3D272A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70" y="230794"/>
            <a:ext cx="10515600" cy="883805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Gamma Ray</a:t>
            </a:r>
            <a:endParaRPr lang="ko-KR" altLang="en-US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DD59A5-32A3-4D7B-A93F-E9AA94F7F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363" y="1583540"/>
            <a:ext cx="5897143" cy="21565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E9DE2E-CDB4-415D-8FE0-02187A560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79" y="1583540"/>
            <a:ext cx="5073911" cy="236232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EBF76307-D479-45C9-A252-7E53BA1E0371}"/>
              </a:ext>
            </a:extLst>
          </p:cNvPr>
          <p:cNvSpPr/>
          <p:nvPr/>
        </p:nvSpPr>
        <p:spPr>
          <a:xfrm>
            <a:off x="6096001" y="1677971"/>
            <a:ext cx="1143786" cy="6127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A1BDCD-D86F-44C7-ABEE-EB9BA468FF3F}"/>
              </a:ext>
            </a:extLst>
          </p:cNvPr>
          <p:cNvSpPr txBox="1"/>
          <p:nvPr/>
        </p:nvSpPr>
        <p:spPr>
          <a:xfrm>
            <a:off x="476479" y="4208882"/>
            <a:ext cx="9209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Nucleus : proton + neutron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Repelling force</a:t>
            </a:r>
            <a:r>
              <a:rPr lang="en-US" altLang="ko-KR" dirty="0"/>
              <a:t> between protons, </a:t>
            </a:r>
            <a:r>
              <a:rPr lang="en-US" altLang="ko-KR" b="1" dirty="0">
                <a:solidFill>
                  <a:srgbClr val="00B0F0"/>
                </a:solidFill>
              </a:rPr>
              <a:t>strong nuclear force</a:t>
            </a:r>
            <a:r>
              <a:rPr lang="en-US" altLang="ko-KR" dirty="0"/>
              <a:t> between proton and neutron</a:t>
            </a:r>
          </a:p>
          <a:p>
            <a:r>
              <a:rPr lang="en-US" altLang="ko-KR" dirty="0"/>
              <a:t>Unstable -&gt; emit gamma ray and become stable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1F487-F776-4F50-ABFB-FD8512B6C43E}"/>
              </a:ext>
            </a:extLst>
          </p:cNvPr>
          <p:cNvSpPr txBox="1"/>
          <p:nvPr/>
        </p:nvSpPr>
        <p:spPr>
          <a:xfrm>
            <a:off x="476479" y="5376379"/>
            <a:ext cx="4807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Usage</a:t>
            </a:r>
          </a:p>
          <a:p>
            <a:r>
              <a:rPr lang="en-US" altLang="ko-KR" dirty="0"/>
              <a:t>- Medical equipment sterilization</a:t>
            </a:r>
          </a:p>
          <a:p>
            <a:r>
              <a:rPr lang="en-US" altLang="ko-KR" dirty="0"/>
              <a:t>- Cancer treatment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416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0E86C-8B41-4F80-8E1A-3FB3D272A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70" y="230794"/>
            <a:ext cx="10515600" cy="883805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X-Ray</a:t>
            </a:r>
            <a:endParaRPr lang="ko-KR" altLang="en-US" sz="40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063863E-25CB-4396-90A3-EBB45D7F5518}"/>
              </a:ext>
            </a:extLst>
          </p:cNvPr>
          <p:cNvGrpSpPr/>
          <p:nvPr/>
        </p:nvGrpSpPr>
        <p:grpSpPr>
          <a:xfrm>
            <a:off x="7748833" y="3903366"/>
            <a:ext cx="3403076" cy="2197768"/>
            <a:chOff x="5164880" y="1027787"/>
            <a:chExt cx="4343624" cy="28871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930C81D-B8DC-404A-B1CB-612AC1DD0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4880" y="1027787"/>
              <a:ext cx="4343624" cy="2476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7CD577-B55E-4F32-8E85-94DD10D7FA6C}"/>
                </a:ext>
              </a:extLst>
            </p:cNvPr>
            <p:cNvSpPr txBox="1"/>
            <p:nvPr/>
          </p:nvSpPr>
          <p:spPr>
            <a:xfrm>
              <a:off x="5665509" y="3510640"/>
              <a:ext cx="3327662" cy="404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Luggage screening in airport </a:t>
              </a:r>
              <a:endParaRPr lang="ko-KR" altLang="en-US" sz="14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6C2F4B-994F-4EAF-B056-7946FB2214C1}"/>
              </a:ext>
            </a:extLst>
          </p:cNvPr>
          <p:cNvSpPr txBox="1"/>
          <p:nvPr/>
        </p:nvSpPr>
        <p:spPr>
          <a:xfrm>
            <a:off x="4866528" y="2451224"/>
            <a:ext cx="166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Low energy 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8B40C-E1B0-4E9F-ADA7-5251F0D6DB4B}"/>
              </a:ext>
            </a:extLst>
          </p:cNvPr>
          <p:cNvSpPr txBox="1"/>
          <p:nvPr/>
        </p:nvSpPr>
        <p:spPr>
          <a:xfrm>
            <a:off x="4824490" y="1259711"/>
            <a:ext cx="166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High energy </a:t>
            </a:r>
            <a:endParaRPr lang="ko-KR" altLang="en-US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D68FC9C-BD82-45AD-9EDB-179132864A4F}"/>
              </a:ext>
            </a:extLst>
          </p:cNvPr>
          <p:cNvGrpSpPr/>
          <p:nvPr/>
        </p:nvGrpSpPr>
        <p:grpSpPr>
          <a:xfrm>
            <a:off x="3849087" y="3772936"/>
            <a:ext cx="3246765" cy="2328198"/>
            <a:chOff x="558064" y="2346726"/>
            <a:chExt cx="3910242" cy="305578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77501D2-45B6-4C94-8F1A-B7B273124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64" y="2346726"/>
              <a:ext cx="3910242" cy="265182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FB64BF-B3DE-4BE1-B9AA-37D7374E248E}"/>
                </a:ext>
              </a:extLst>
            </p:cNvPr>
            <p:cNvSpPr txBox="1"/>
            <p:nvPr/>
          </p:nvSpPr>
          <p:spPr>
            <a:xfrm>
              <a:off x="1140643" y="4998549"/>
              <a:ext cx="3007152" cy="403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CT (computer tomography) </a:t>
              </a:r>
              <a:endParaRPr lang="ko-KR" altLang="en-US" sz="14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5CC0F2-922D-407C-B0BD-95D2D25BD4F4}"/>
              </a:ext>
            </a:extLst>
          </p:cNvPr>
          <p:cNvGrpSpPr/>
          <p:nvPr/>
        </p:nvGrpSpPr>
        <p:grpSpPr>
          <a:xfrm>
            <a:off x="1178062" y="3903366"/>
            <a:ext cx="2072858" cy="2197768"/>
            <a:chOff x="1167229" y="3772936"/>
            <a:chExt cx="2072858" cy="234358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FFC4A20-5840-469A-818E-639C6205A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229" y="3772936"/>
              <a:ext cx="2030820" cy="203851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28836A-7E6D-4C1C-8BDB-F7A5C254AB8B}"/>
                </a:ext>
              </a:extLst>
            </p:cNvPr>
            <p:cNvSpPr txBox="1"/>
            <p:nvPr/>
          </p:nvSpPr>
          <p:spPr>
            <a:xfrm>
              <a:off x="1538358" y="5777968"/>
              <a:ext cx="1701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X-ray photo </a:t>
              </a:r>
              <a:endParaRPr lang="ko-KR" altLang="en-US" sz="1600" dirty="0"/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96CD024-8F62-4994-A9D4-04DB158A1265}"/>
              </a:ext>
            </a:extLst>
          </p:cNvPr>
          <p:cNvSpPr/>
          <p:nvPr/>
        </p:nvSpPr>
        <p:spPr>
          <a:xfrm>
            <a:off x="3655030" y="1850830"/>
            <a:ext cx="1096501" cy="44305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electron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8363B80-8A27-4CC9-8440-A0BAAEFEC3C0}"/>
              </a:ext>
            </a:extLst>
          </p:cNvPr>
          <p:cNvCxnSpPr>
            <a:cxnSpLocks/>
          </p:cNvCxnSpPr>
          <p:nvPr/>
        </p:nvCxnSpPr>
        <p:spPr>
          <a:xfrm flipV="1">
            <a:off x="4121390" y="1537963"/>
            <a:ext cx="784356" cy="31286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6FDE744-051D-46CD-A365-01650C922F0A}"/>
              </a:ext>
            </a:extLst>
          </p:cNvPr>
          <p:cNvCxnSpPr>
            <a:cxnSpLocks/>
          </p:cNvCxnSpPr>
          <p:nvPr/>
        </p:nvCxnSpPr>
        <p:spPr>
          <a:xfrm>
            <a:off x="4203280" y="2293889"/>
            <a:ext cx="702466" cy="4134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986D18D-ADFD-4050-B6FF-67337F7ABE7C}"/>
              </a:ext>
            </a:extLst>
          </p:cNvPr>
          <p:cNvGrpSpPr/>
          <p:nvPr/>
        </p:nvGrpSpPr>
        <p:grpSpPr>
          <a:xfrm>
            <a:off x="7010822" y="1569370"/>
            <a:ext cx="1810919" cy="1012060"/>
            <a:chOff x="5901179" y="1708885"/>
            <a:chExt cx="1810919" cy="1012060"/>
          </a:xfrm>
        </p:grpSpPr>
        <p:cxnSp>
          <p:nvCxnSpPr>
            <p:cNvPr id="33" name="연결선: 구부러짐 32">
              <a:extLst>
                <a:ext uri="{FF2B5EF4-FFF2-40B4-BE49-F238E27FC236}">
                  <a16:creationId xmlns:a16="http://schemas.microsoft.com/office/drawing/2014/main" id="{99FD4D7B-5E6B-467E-84CD-DD83A06041E3}"/>
                </a:ext>
              </a:extLst>
            </p:cNvPr>
            <p:cNvCxnSpPr>
              <a:cxnSpLocks/>
            </p:cNvCxnSpPr>
            <p:nvPr/>
          </p:nvCxnSpPr>
          <p:spPr>
            <a:xfrm rot="-2700000">
              <a:off x="5901179" y="1708885"/>
              <a:ext cx="659877" cy="627982"/>
            </a:xfrm>
            <a:prstGeom prst="curvedConnector3">
              <a:avLst>
                <a:gd name="adj1" fmla="val 45381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구부러짐 34">
              <a:extLst>
                <a:ext uri="{FF2B5EF4-FFF2-40B4-BE49-F238E27FC236}">
                  <a16:creationId xmlns:a16="http://schemas.microsoft.com/office/drawing/2014/main" id="{91804011-7A32-49E4-BE1F-EBC83D83ECF8}"/>
                </a:ext>
              </a:extLst>
            </p:cNvPr>
            <p:cNvCxnSpPr>
              <a:cxnSpLocks/>
            </p:cNvCxnSpPr>
            <p:nvPr/>
          </p:nvCxnSpPr>
          <p:spPr>
            <a:xfrm rot="-2700000">
              <a:off x="5901180" y="1900924"/>
              <a:ext cx="659877" cy="627982"/>
            </a:xfrm>
            <a:prstGeom prst="curvedConnector3">
              <a:avLst>
                <a:gd name="adj1" fmla="val 45381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연결선: 구부러짐 35">
              <a:extLst>
                <a:ext uri="{FF2B5EF4-FFF2-40B4-BE49-F238E27FC236}">
                  <a16:creationId xmlns:a16="http://schemas.microsoft.com/office/drawing/2014/main" id="{CEFD8508-1266-489A-AFAE-FA92595A393F}"/>
                </a:ext>
              </a:extLst>
            </p:cNvPr>
            <p:cNvCxnSpPr>
              <a:cxnSpLocks/>
            </p:cNvCxnSpPr>
            <p:nvPr/>
          </p:nvCxnSpPr>
          <p:spPr>
            <a:xfrm rot="-2700000">
              <a:off x="5901179" y="2092963"/>
              <a:ext cx="659877" cy="627982"/>
            </a:xfrm>
            <a:prstGeom prst="curvedConnector3">
              <a:avLst>
                <a:gd name="adj1" fmla="val 45381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8DE2AED7-5E5E-4F06-BA52-7914AEEC3618}"/>
                </a:ext>
              </a:extLst>
            </p:cNvPr>
            <p:cNvSpPr/>
            <p:nvPr/>
          </p:nvSpPr>
          <p:spPr>
            <a:xfrm>
              <a:off x="6801443" y="2089267"/>
              <a:ext cx="910655" cy="37008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B050"/>
                  </a:solidFill>
                </a:rPr>
                <a:t>X-ray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</p:grpSp>
      <p:sp>
        <p:nvSpPr>
          <p:cNvPr id="47" name="원호 46">
            <a:extLst>
              <a:ext uri="{FF2B5EF4-FFF2-40B4-BE49-F238E27FC236}">
                <a16:creationId xmlns:a16="http://schemas.microsoft.com/office/drawing/2014/main" id="{16613804-D896-45C0-A05F-981C42B8E90E}"/>
              </a:ext>
            </a:extLst>
          </p:cNvPr>
          <p:cNvSpPr/>
          <p:nvPr/>
        </p:nvSpPr>
        <p:spPr>
          <a:xfrm rot="2650409">
            <a:off x="4777633" y="1145069"/>
            <a:ext cx="1886757" cy="1996596"/>
          </a:xfrm>
          <a:prstGeom prst="arc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821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DF41102-BC76-4175-B43A-8AC0AC3BE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70" y="230794"/>
            <a:ext cx="10515600" cy="883805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CT (Computer Tomography)</a:t>
            </a:r>
            <a:endParaRPr lang="ko-KR" altLang="en-US" sz="4000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30B0CB4-7F98-4CD6-ABE5-984070A1BB37}"/>
              </a:ext>
            </a:extLst>
          </p:cNvPr>
          <p:cNvGrpSpPr/>
          <p:nvPr/>
        </p:nvGrpSpPr>
        <p:grpSpPr>
          <a:xfrm>
            <a:off x="1368664" y="3989941"/>
            <a:ext cx="1932508" cy="2550356"/>
            <a:chOff x="510985" y="1819588"/>
            <a:chExt cx="1932508" cy="255035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BFF1A4D-E782-4869-B1CA-749DF90A7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85" y="1819588"/>
              <a:ext cx="1892397" cy="221626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82731C-3BB7-4857-9AAF-05AF851F5F4E}"/>
                </a:ext>
              </a:extLst>
            </p:cNvPr>
            <p:cNvSpPr txBox="1"/>
            <p:nvPr/>
          </p:nvSpPr>
          <p:spPr>
            <a:xfrm>
              <a:off x="925777" y="4000612"/>
              <a:ext cx="1517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Brain CT</a:t>
              </a:r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7621EB-32B0-4507-88E4-82A858778960}"/>
              </a:ext>
            </a:extLst>
          </p:cNvPr>
          <p:cNvGrpSpPr/>
          <p:nvPr/>
        </p:nvGrpSpPr>
        <p:grpSpPr>
          <a:xfrm>
            <a:off x="4495641" y="3989941"/>
            <a:ext cx="2494136" cy="2585596"/>
            <a:chOff x="4495641" y="3989941"/>
            <a:chExt cx="2494136" cy="258559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29F6908-18EB-4D78-AEE3-A90396F26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641" y="3989941"/>
              <a:ext cx="2494136" cy="224961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D77901-93C3-4B68-B507-3873A3BBE4EA}"/>
                </a:ext>
              </a:extLst>
            </p:cNvPr>
            <p:cNvSpPr txBox="1"/>
            <p:nvPr/>
          </p:nvSpPr>
          <p:spPr>
            <a:xfrm>
              <a:off x="5214388" y="6206205"/>
              <a:ext cx="1517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Chest CT</a:t>
              </a:r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6B0080B-EBDF-4AA3-90D2-C80534CB0EBD}"/>
              </a:ext>
            </a:extLst>
          </p:cNvPr>
          <p:cNvGrpSpPr/>
          <p:nvPr/>
        </p:nvGrpSpPr>
        <p:grpSpPr>
          <a:xfrm>
            <a:off x="8645320" y="3966287"/>
            <a:ext cx="2254366" cy="2731653"/>
            <a:chOff x="8525852" y="3808644"/>
            <a:chExt cx="2254366" cy="27316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AC1B37-4D80-4FF3-B846-6E1C9DB18CC7}"/>
                </a:ext>
              </a:extLst>
            </p:cNvPr>
            <p:cNvSpPr txBox="1"/>
            <p:nvPr/>
          </p:nvSpPr>
          <p:spPr>
            <a:xfrm>
              <a:off x="9107657" y="6170965"/>
              <a:ext cx="1517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Heart CT</a:t>
              </a:r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13544DF-1D3C-450D-9B78-C4F41E4D3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5852" y="3808644"/>
              <a:ext cx="2254366" cy="2362321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FECD111-D692-462A-96A4-FC57A8346EFA}"/>
              </a:ext>
            </a:extLst>
          </p:cNvPr>
          <p:cNvGrpSpPr/>
          <p:nvPr/>
        </p:nvGrpSpPr>
        <p:grpSpPr>
          <a:xfrm>
            <a:off x="823083" y="1314584"/>
            <a:ext cx="3246765" cy="2328198"/>
            <a:chOff x="1501813" y="1212342"/>
            <a:chExt cx="3246765" cy="232819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936BD80-5880-4072-A8C1-F191986463B7}"/>
                </a:ext>
              </a:extLst>
            </p:cNvPr>
            <p:cNvGrpSpPr/>
            <p:nvPr/>
          </p:nvGrpSpPr>
          <p:grpSpPr>
            <a:xfrm>
              <a:off x="1501813" y="1212342"/>
              <a:ext cx="3246765" cy="2328198"/>
              <a:chOff x="558064" y="2346726"/>
              <a:chExt cx="3910242" cy="305578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CAEE5A94-CC60-415B-9C69-B14FC18D7F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064" y="2346726"/>
                <a:ext cx="3910242" cy="2651824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6D4D08-CC05-406C-BBB2-407B24DA75B9}"/>
                  </a:ext>
                </a:extLst>
              </p:cNvPr>
              <p:cNvSpPr txBox="1"/>
              <p:nvPr/>
            </p:nvSpPr>
            <p:spPr>
              <a:xfrm>
                <a:off x="1140643" y="4998549"/>
                <a:ext cx="3007152" cy="403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CT (computer tomography) </a:t>
                </a:r>
                <a:endParaRPr lang="ko-KR" altLang="en-US" sz="1400" dirty="0"/>
              </a:p>
            </p:txBody>
          </p:sp>
        </p:grp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5E0FDD24-946D-4292-B300-AC9605440293}"/>
                </a:ext>
              </a:extLst>
            </p:cNvPr>
            <p:cNvCxnSpPr>
              <a:cxnSpLocks/>
            </p:cNvCxnSpPr>
            <p:nvPr/>
          </p:nvCxnSpPr>
          <p:spPr>
            <a:xfrm>
              <a:off x="3489284" y="1498861"/>
              <a:ext cx="0" cy="40535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98FADD3-90E6-405E-85E3-EA9B660F4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1224" y="2222552"/>
              <a:ext cx="0" cy="40535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689A0EC2-E884-47A4-A354-7FB16E2B20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61948" y="1862506"/>
              <a:ext cx="0" cy="40535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4BAFF3F-CBE2-456F-9C4C-F08D9A03948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058384" y="1853079"/>
              <a:ext cx="0" cy="40535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2B01C60-918F-4A2C-AD74-734DE57F3E01}"/>
              </a:ext>
            </a:extLst>
          </p:cNvPr>
          <p:cNvSpPr txBox="1"/>
          <p:nvPr/>
        </p:nvSpPr>
        <p:spPr>
          <a:xfrm>
            <a:off x="4341068" y="1665586"/>
            <a:ext cx="615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Transmit</a:t>
            </a:r>
            <a:r>
              <a:rPr lang="ko-KR" altLang="en-US" dirty="0"/>
              <a:t> </a:t>
            </a:r>
            <a:r>
              <a:rPr lang="en-US" altLang="ko-KR" dirty="0"/>
              <a:t>X-ray through human body in multiple angles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3EF8F2-41EA-4096-9827-7B689D1BF02A}"/>
              </a:ext>
            </a:extLst>
          </p:cNvPr>
          <p:cNvSpPr txBox="1"/>
          <p:nvPr/>
        </p:nvSpPr>
        <p:spPr>
          <a:xfrm>
            <a:off x="4341068" y="2243945"/>
            <a:ext cx="7850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X-ray detectors on the other side collect data about transmitted X-ray 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5946D2-62E9-46A0-88C3-ED08FE8CDF37}"/>
              </a:ext>
            </a:extLst>
          </p:cNvPr>
          <p:cNvSpPr txBox="1"/>
          <p:nvPr/>
        </p:nvSpPr>
        <p:spPr>
          <a:xfrm>
            <a:off x="4341068" y="2796671"/>
            <a:ext cx="6534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Create an image in 2D or 3D by using computer program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500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DC1490-A368-40C6-B76F-AAFD7263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626" y="2766218"/>
            <a:ext cx="9342748" cy="1325563"/>
          </a:xfrm>
        </p:spPr>
        <p:txBody>
          <a:bodyPr/>
          <a:lstStyle/>
          <a:p>
            <a:r>
              <a:rPr lang="en-US" altLang="ko-KR" dirty="0"/>
              <a:t>The effect of radiation on our body</a:t>
            </a:r>
          </a:p>
        </p:txBody>
      </p:sp>
    </p:spTree>
    <p:extLst>
      <p:ext uri="{BB962C8B-B14F-4D97-AF65-F5344CB8AC3E}">
        <p14:creationId xmlns:p14="http://schemas.microsoft.com/office/powerpoint/2010/main" val="1400116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EE77D94A-A780-4B48-BA49-9051BEA502CF}"/>
              </a:ext>
            </a:extLst>
          </p:cNvPr>
          <p:cNvGrpSpPr/>
          <p:nvPr/>
        </p:nvGrpSpPr>
        <p:grpSpPr>
          <a:xfrm>
            <a:off x="2814092" y="2170427"/>
            <a:ext cx="1304925" cy="2998800"/>
            <a:chOff x="5019675" y="1956476"/>
            <a:chExt cx="1304925" cy="2998800"/>
          </a:xfrm>
        </p:grpSpPr>
        <p:sp>
          <p:nvSpPr>
            <p:cNvPr id="19" name="왼쪽 중괄호 18">
              <a:extLst>
                <a:ext uri="{FF2B5EF4-FFF2-40B4-BE49-F238E27FC236}">
                  <a16:creationId xmlns:a16="http://schemas.microsoft.com/office/drawing/2014/main" id="{A2C5162B-BFDC-4AFF-9FBE-73F1F6272E8C}"/>
                </a:ext>
              </a:extLst>
            </p:cNvPr>
            <p:cNvSpPr/>
            <p:nvPr/>
          </p:nvSpPr>
          <p:spPr>
            <a:xfrm>
              <a:off x="5648325" y="1956476"/>
              <a:ext cx="676275" cy="2998800"/>
            </a:xfrm>
            <a:prstGeom prst="leftBrac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03D7AEE-424D-4122-9994-953CB81C2DA3}"/>
                </a:ext>
              </a:extLst>
            </p:cNvPr>
            <p:cNvSpPr/>
            <p:nvPr/>
          </p:nvSpPr>
          <p:spPr>
            <a:xfrm>
              <a:off x="5019675" y="2927553"/>
              <a:ext cx="676275" cy="11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4F8DA66-CA91-4B77-89B2-46796E488C3D}"/>
              </a:ext>
            </a:extLst>
          </p:cNvPr>
          <p:cNvSpPr txBox="1"/>
          <p:nvPr/>
        </p:nvSpPr>
        <p:spPr>
          <a:xfrm>
            <a:off x="4129292" y="1816484"/>
            <a:ext cx="186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Ionized</a:t>
            </a:r>
            <a:endParaRPr lang="ko-KR" altLang="en-US" sz="4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7523AC-0713-4B97-8515-41566CC96727}"/>
              </a:ext>
            </a:extLst>
          </p:cNvPr>
          <p:cNvSpPr txBox="1"/>
          <p:nvPr/>
        </p:nvSpPr>
        <p:spPr>
          <a:xfrm>
            <a:off x="4129291" y="4815284"/>
            <a:ext cx="2833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Nonionized</a:t>
            </a:r>
            <a:endParaRPr lang="ko-KR" altLang="en-US" sz="4000" dirty="0"/>
          </a:p>
        </p:txBody>
      </p:sp>
      <p:sp>
        <p:nvSpPr>
          <p:cNvPr id="25" name="화살표: 톱니 모양의 오른쪽 24">
            <a:extLst>
              <a:ext uri="{FF2B5EF4-FFF2-40B4-BE49-F238E27FC236}">
                <a16:creationId xmlns:a16="http://schemas.microsoft.com/office/drawing/2014/main" id="{55DDE9F2-6073-41BC-A3AE-B7A73180EEC8}"/>
              </a:ext>
            </a:extLst>
          </p:cNvPr>
          <p:cNvSpPr/>
          <p:nvPr/>
        </p:nvSpPr>
        <p:spPr>
          <a:xfrm>
            <a:off x="6095251" y="1816483"/>
            <a:ext cx="929235" cy="786209"/>
          </a:xfrm>
          <a:prstGeom prst="notch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F17215-04BF-460B-A10B-6054DFE2A46C}"/>
              </a:ext>
            </a:extLst>
          </p:cNvPr>
          <p:cNvSpPr txBox="1"/>
          <p:nvPr/>
        </p:nvSpPr>
        <p:spPr>
          <a:xfrm>
            <a:off x="7123546" y="1816483"/>
            <a:ext cx="2230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Kinetic E</a:t>
            </a:r>
            <a:endParaRPr lang="ko-KR" altLang="en-US" sz="40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F299323-CFD2-4E1B-8029-A46AF4FCE2DC}"/>
              </a:ext>
            </a:extLst>
          </p:cNvPr>
          <p:cNvSpPr/>
          <p:nvPr/>
        </p:nvSpPr>
        <p:spPr>
          <a:xfrm>
            <a:off x="9715445" y="2499656"/>
            <a:ext cx="1260000" cy="126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순서도: 지연 29">
            <a:extLst>
              <a:ext uri="{FF2B5EF4-FFF2-40B4-BE49-F238E27FC236}">
                <a16:creationId xmlns:a16="http://schemas.microsoft.com/office/drawing/2014/main" id="{3682B71D-4236-45BF-8327-5BDF034699F0}"/>
              </a:ext>
            </a:extLst>
          </p:cNvPr>
          <p:cNvSpPr/>
          <p:nvPr/>
        </p:nvSpPr>
        <p:spPr>
          <a:xfrm rot="-5400000">
            <a:off x="9535445" y="3993170"/>
            <a:ext cx="1620000" cy="1440000"/>
          </a:xfrm>
          <a:prstGeom prst="flowChartDela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BB52AE-D1FA-47B9-B8E5-46527CE00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0619" l="5618" r="89888">
                        <a14:foregroundMark x1="50562" y1="28143" x2="50562" y2="28143"/>
                        <a14:foregroundMark x1="47004" y1="47467" x2="47004" y2="47467"/>
                        <a14:foregroundMark x1="70225" y1="62289" x2="70225" y2="62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2" y="2049525"/>
            <a:ext cx="3255546" cy="32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25 L 0.5457 0.25255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0.34857 -0.29005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22" y="-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2" grpId="2"/>
      <p:bldP spid="24" grpId="0"/>
      <p:bldP spid="24" grpId="1"/>
      <p:bldP spid="25" grpId="0" animBg="1"/>
      <p:bldP spid="25" grpId="1" animBg="1"/>
      <p:bldP spid="25" grpId="2" animBg="1"/>
      <p:bldP spid="25" grpId="3" animBg="1"/>
      <p:bldP spid="27" grpId="0"/>
      <p:bldP spid="27" grpId="1"/>
      <p:bldP spid="27" grpId="2"/>
      <p:bldP spid="29" grpId="0" animBg="1"/>
      <p:bldP spid="29" grpId="1" animBg="1"/>
      <p:bldP spid="30" grpId="0" animBg="1"/>
      <p:bldP spid="3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30C461A9-3C99-4598-A0B6-D7D034FAC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0619" l="5618" r="89888">
                        <a14:foregroundMark x1="50562" y1="28143" x2="50562" y2="28143"/>
                        <a14:foregroundMark x1="47004" y1="47467" x2="47004" y2="47467"/>
                        <a14:foregroundMark x1="70225" y1="62289" x2="70225" y2="62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840" y="61389"/>
            <a:ext cx="3255546" cy="3249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AB9DE1E0-BA24-443A-B65D-4562F1BA2B19}"/>
                  </a:ext>
                </a:extLst>
              </p:cNvPr>
              <p:cNvSpPr/>
              <p:nvPr/>
            </p:nvSpPr>
            <p:spPr>
              <a:xfrm>
                <a:off x="1285875" y="3132095"/>
                <a:ext cx="900000" cy="90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𝐻𝑒</m:t>
                          </m:r>
                        </m:e>
                        <m:sup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AB9DE1E0-BA24-443A-B65D-4562F1BA2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75" y="3132095"/>
                <a:ext cx="900000" cy="900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6AF42221-260F-4AAE-BC11-08C70CAF7A4F}"/>
                  </a:ext>
                </a:extLst>
              </p:cNvPr>
              <p:cNvSpPr/>
              <p:nvPr/>
            </p:nvSpPr>
            <p:spPr>
              <a:xfrm>
                <a:off x="5646000" y="3132095"/>
                <a:ext cx="900000" cy="90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6AF42221-260F-4AAE-BC11-08C70CAF7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000" y="3132095"/>
                <a:ext cx="900000" cy="900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화살표: 오른쪽 17">
                <a:extLst>
                  <a:ext uri="{FF2B5EF4-FFF2-40B4-BE49-F238E27FC236}">
                    <a16:creationId xmlns:a16="http://schemas.microsoft.com/office/drawing/2014/main" id="{C0F3583E-9772-4FED-B31E-A869EE105244}"/>
                  </a:ext>
                </a:extLst>
              </p:cNvPr>
              <p:cNvSpPr/>
              <p:nvPr/>
            </p:nvSpPr>
            <p:spPr>
              <a:xfrm>
                <a:off x="9410700" y="3132095"/>
                <a:ext cx="1495425" cy="9000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50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18" name="화살표: 오른쪽 17">
                <a:extLst>
                  <a:ext uri="{FF2B5EF4-FFF2-40B4-BE49-F238E27FC236}">
                    <a16:creationId xmlns:a16="http://schemas.microsoft.com/office/drawing/2014/main" id="{C0F3583E-9772-4FED-B31E-A869EE105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700" y="3132095"/>
                <a:ext cx="1495425" cy="900000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7FA0B4DD-6891-44BE-A92E-9F3D45A190F3}"/>
              </a:ext>
            </a:extLst>
          </p:cNvPr>
          <p:cNvGrpSpPr/>
          <p:nvPr/>
        </p:nvGrpSpPr>
        <p:grpSpPr>
          <a:xfrm>
            <a:off x="5162550" y="510858"/>
            <a:ext cx="1866900" cy="707886"/>
            <a:chOff x="5162550" y="510858"/>
            <a:chExt cx="1866900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8E5BC3-CC63-43EE-BD0E-7FFD2F52AA60}"/>
                </a:ext>
              </a:extLst>
            </p:cNvPr>
            <p:cNvSpPr txBox="1"/>
            <p:nvPr/>
          </p:nvSpPr>
          <p:spPr>
            <a:xfrm>
              <a:off x="5162550" y="510858"/>
              <a:ext cx="186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ln w="127000">
                    <a:solidFill>
                      <a:schemeClr val="bg1"/>
                    </a:solidFill>
                  </a:ln>
                </a:rPr>
                <a:t>Ionized</a:t>
              </a:r>
              <a:endParaRPr lang="ko-KR" altLang="en-US" sz="4000" dirty="0">
                <a:ln w="1270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2814CC-4132-410D-97A7-5E3765851D65}"/>
                </a:ext>
              </a:extLst>
            </p:cNvPr>
            <p:cNvSpPr txBox="1"/>
            <p:nvPr/>
          </p:nvSpPr>
          <p:spPr>
            <a:xfrm>
              <a:off x="5162550" y="510858"/>
              <a:ext cx="186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ln w="127000">
                    <a:noFill/>
                  </a:ln>
                </a:rPr>
                <a:t>Ionized</a:t>
              </a:r>
              <a:endParaRPr lang="ko-KR" altLang="en-US" sz="4000" dirty="0">
                <a:ln w="127000">
                  <a:noFill/>
                </a:ln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889714B-28A2-49F2-8F0E-484CE5479ECB}"/>
              </a:ext>
            </a:extLst>
          </p:cNvPr>
          <p:cNvGrpSpPr/>
          <p:nvPr/>
        </p:nvGrpSpPr>
        <p:grpSpPr>
          <a:xfrm>
            <a:off x="702412" y="5457825"/>
            <a:ext cx="2066925" cy="381000"/>
            <a:chOff x="702412" y="5457825"/>
            <a:chExt cx="2066925" cy="38100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CBD9E0C-83D3-487C-BFFD-980A334EE8C7}"/>
                </a:ext>
              </a:extLst>
            </p:cNvPr>
            <p:cNvCxnSpPr>
              <a:cxnSpLocks/>
            </p:cNvCxnSpPr>
            <p:nvPr/>
          </p:nvCxnSpPr>
          <p:spPr>
            <a:xfrm>
              <a:off x="702412" y="5457825"/>
              <a:ext cx="206692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ECFC7A4-9B44-4173-BC6F-6E7BEE21A1A5}"/>
                </a:ext>
              </a:extLst>
            </p:cNvPr>
            <p:cNvSpPr txBox="1"/>
            <p:nvPr/>
          </p:nvSpPr>
          <p:spPr>
            <a:xfrm>
              <a:off x="1345349" y="5457825"/>
              <a:ext cx="78105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Paper</a:t>
              </a:r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E8763A5-9204-47AD-8E98-2366E8A39DC1}"/>
              </a:ext>
            </a:extLst>
          </p:cNvPr>
          <p:cNvGrpSpPr/>
          <p:nvPr/>
        </p:nvGrpSpPr>
        <p:grpSpPr>
          <a:xfrm>
            <a:off x="5062537" y="5457825"/>
            <a:ext cx="2066925" cy="369332"/>
            <a:chOff x="702412" y="5457825"/>
            <a:chExt cx="2066925" cy="369332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8D0F4F1-157D-4749-B11F-D9646613954E}"/>
                </a:ext>
              </a:extLst>
            </p:cNvPr>
            <p:cNvCxnSpPr>
              <a:cxnSpLocks/>
            </p:cNvCxnSpPr>
            <p:nvPr/>
          </p:nvCxnSpPr>
          <p:spPr>
            <a:xfrm>
              <a:off x="702412" y="5457825"/>
              <a:ext cx="206692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D39E0D5-5AAC-48A5-81B6-13E501843BD4}"/>
                </a:ext>
              </a:extLst>
            </p:cNvPr>
            <p:cNvSpPr txBox="1"/>
            <p:nvPr/>
          </p:nvSpPr>
          <p:spPr>
            <a:xfrm>
              <a:off x="1109604" y="5457825"/>
              <a:ext cx="1252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Aluminum</a:t>
              </a:r>
              <a:endParaRPr lang="ko-KR" altLang="en-US" dirty="0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2A2C02E-7A22-4043-A404-DE28A83A2AE0}"/>
              </a:ext>
            </a:extLst>
          </p:cNvPr>
          <p:cNvSpPr/>
          <p:nvPr/>
        </p:nvSpPr>
        <p:spPr>
          <a:xfrm>
            <a:off x="9125212" y="5028825"/>
            <a:ext cx="2066400" cy="857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Concrete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D9D93E-9503-4D46-9F4B-BD537C1637A2}"/>
                  </a:ext>
                </a:extLst>
              </p:cNvPr>
              <p:cNvSpPr txBox="1"/>
              <p:nvPr/>
            </p:nvSpPr>
            <p:spPr>
              <a:xfrm>
                <a:off x="1569186" y="2525422"/>
                <a:ext cx="3333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50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D9D93E-9503-4D46-9F4B-BD537C163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186" y="2525422"/>
                <a:ext cx="333375" cy="477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D9DA15-FE37-466D-9A4D-5E006E5A5294}"/>
                  </a:ext>
                </a:extLst>
              </p:cNvPr>
              <p:cNvSpPr txBox="1"/>
              <p:nvPr/>
            </p:nvSpPr>
            <p:spPr>
              <a:xfrm>
                <a:off x="5899415" y="2581471"/>
                <a:ext cx="3333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50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D9DA15-FE37-466D-9A4D-5E006E5A5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415" y="2581471"/>
                <a:ext cx="333375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3337FF8-4060-45AF-A9FF-CCF1C1167B40}"/>
                  </a:ext>
                </a:extLst>
              </p:cNvPr>
              <p:cNvSpPr txBox="1"/>
              <p:nvPr/>
            </p:nvSpPr>
            <p:spPr>
              <a:xfrm>
                <a:off x="9956064" y="2525422"/>
                <a:ext cx="3333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50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3337FF8-4060-45AF-A9FF-CCF1C1167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6064" y="2525422"/>
                <a:ext cx="333375" cy="477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47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-0.00013 0.20695 " pathEditMode="relative" rAng="0" ptsTypes="AA">
                                      <p:cBhvr>
                                        <p:cTn id="38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"/>
                            </p:stCondLst>
                            <p:childTnLst>
                              <p:par>
                                <p:cTn id="4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0.20417 " pathEditMode="relative" rAng="0" ptsTypes="AA">
                                      <p:cBhvr>
                                        <p:cTn id="50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"/>
                            </p:stCondLst>
                            <p:childTnLst>
                              <p:par>
                                <p:cTn id="5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2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"/>
                            </p:stCondLst>
                            <p:childTnLst>
                              <p:par>
                                <p:cTn id="6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22222E-6 L 0.00039 0.13125 " pathEditMode="relative" rAng="0" ptsTypes="AA">
                                      <p:cBhvr>
                                        <p:cTn id="65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"/>
                            </p:stCondLst>
                            <p:childTnLst>
                              <p:par>
                                <p:cTn id="67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5" grpId="0" animBg="1"/>
      <p:bldP spid="15" grpId="1" animBg="1"/>
      <p:bldP spid="15" grpId="2" animBg="1"/>
      <p:bldP spid="18" grpId="0" animBg="1"/>
      <p:bldP spid="18" grpId="1" animBg="1"/>
      <p:bldP spid="18" grpId="2" animBg="1"/>
      <p:bldP spid="18" grpId="3" animBg="1"/>
      <p:bldP spid="35" grpId="0" animBg="1"/>
      <p:bldP spid="35" grpId="1" animBg="1"/>
      <p:bldP spid="36" grpId="0"/>
      <p:bldP spid="36" grpId="1"/>
      <p:bldP spid="38" grpId="0"/>
      <p:bldP spid="38" grpId="1"/>
      <p:bldP spid="40" grpId="0"/>
      <p:bldP spid="4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349BB9D-602E-4702-9D1D-0851600C3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0619" l="5618" r="89888">
                        <a14:foregroundMark x1="50562" y1="28143" x2="50562" y2="28143"/>
                        <a14:foregroundMark x1="47004" y1="47467" x2="47004" y2="47467"/>
                        <a14:foregroundMark x1="70225" y1="62289" x2="70225" y2="62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840" y="61389"/>
            <a:ext cx="3255546" cy="324945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88F36F-AB70-4D9F-AD62-18FD18254267}"/>
              </a:ext>
            </a:extLst>
          </p:cNvPr>
          <p:cNvGrpSpPr/>
          <p:nvPr/>
        </p:nvGrpSpPr>
        <p:grpSpPr>
          <a:xfrm>
            <a:off x="5931693" y="636120"/>
            <a:ext cx="328613" cy="477054"/>
            <a:chOff x="5931693" y="636120"/>
            <a:chExt cx="328613" cy="4770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BA482B2-9F11-44B5-9F62-A319D5099D55}"/>
                    </a:ext>
                  </a:extLst>
                </p:cNvPr>
                <p:cNvSpPr txBox="1"/>
                <p:nvPr/>
              </p:nvSpPr>
              <p:spPr>
                <a:xfrm>
                  <a:off x="5931693" y="636120"/>
                  <a:ext cx="328613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500" i="1" smtClean="0">
                            <a:ln w="6350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ko-KR" altLang="en-US" sz="25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BA482B2-9F11-44B5-9F62-A319D5099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1693" y="636120"/>
                  <a:ext cx="328613" cy="4770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ADE72CF-25D5-479F-99CD-6AFE01398E08}"/>
                    </a:ext>
                  </a:extLst>
                </p:cNvPr>
                <p:cNvSpPr txBox="1"/>
                <p:nvPr/>
              </p:nvSpPr>
              <p:spPr>
                <a:xfrm>
                  <a:off x="5931693" y="636120"/>
                  <a:ext cx="328613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500" i="1" smtClean="0">
                            <a:ln w="63500">
                              <a:noFill/>
                            </a:ln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ko-KR" altLang="en-US" sz="2500" dirty="0">
                    <a:ln>
                      <a:noFill/>
                    </a:ln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ADE72CF-25D5-479F-99CD-6AFE01398E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1693" y="636120"/>
                  <a:ext cx="328613" cy="4770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화살표: 톱니 모양의 오른쪽 15">
            <a:extLst>
              <a:ext uri="{FF2B5EF4-FFF2-40B4-BE49-F238E27FC236}">
                <a16:creationId xmlns:a16="http://schemas.microsoft.com/office/drawing/2014/main" id="{6E7862D3-21D0-4FD4-A926-6C26E096F18E}"/>
              </a:ext>
            </a:extLst>
          </p:cNvPr>
          <p:cNvSpPr/>
          <p:nvPr/>
        </p:nvSpPr>
        <p:spPr>
          <a:xfrm>
            <a:off x="550377" y="3308250"/>
            <a:ext cx="3240000" cy="1391575"/>
          </a:xfrm>
          <a:prstGeom prst="notchedRightArrow">
            <a:avLst>
              <a:gd name="adj1" fmla="val 50000"/>
              <a:gd name="adj2" fmla="val 4043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Electromagnetic Wave</a:t>
            </a:r>
            <a:endParaRPr lang="ko-KR" altLang="en-US" sz="20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8FB92DD-C4EE-4536-A4AE-CADE95B5787A}"/>
              </a:ext>
            </a:extLst>
          </p:cNvPr>
          <p:cNvSpPr/>
          <p:nvPr/>
        </p:nvSpPr>
        <p:spPr>
          <a:xfrm>
            <a:off x="9715445" y="2499656"/>
            <a:ext cx="1260000" cy="126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순서도: 지연 17">
            <a:extLst>
              <a:ext uri="{FF2B5EF4-FFF2-40B4-BE49-F238E27FC236}">
                <a16:creationId xmlns:a16="http://schemas.microsoft.com/office/drawing/2014/main" id="{DF1E4743-8F72-4854-AEAD-337A755568E6}"/>
              </a:ext>
            </a:extLst>
          </p:cNvPr>
          <p:cNvSpPr/>
          <p:nvPr/>
        </p:nvSpPr>
        <p:spPr>
          <a:xfrm rot="-5400000">
            <a:off x="9535445" y="3993170"/>
            <a:ext cx="1620000" cy="1440000"/>
          </a:xfrm>
          <a:prstGeom prst="flowChartDela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EC255EA-4F77-4FA5-A0B3-E71A07CF15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000" y="2763949"/>
            <a:ext cx="3810000" cy="2857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57E7F6D-1AA0-494D-9C4C-E3C912F0F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92" y="2658686"/>
            <a:ext cx="2783485" cy="2690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034BF61-3E78-4117-A267-8D277A2B1F5F}"/>
              </a:ext>
            </a:extLst>
          </p:cNvPr>
          <p:cNvSpPr/>
          <p:nvPr/>
        </p:nvSpPr>
        <p:spPr>
          <a:xfrm>
            <a:off x="4787601" y="2990850"/>
            <a:ext cx="2628660" cy="2009479"/>
          </a:xfrm>
          <a:prstGeom prst="rightArrow">
            <a:avLst>
              <a:gd name="adj1" fmla="val 50000"/>
              <a:gd name="adj2" fmla="val 66595"/>
            </a:avLst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61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1.02045 -0.00463 " pathEditMode="relative" rAng="0" ptsTypes="AA">
                                      <p:cBhvr>
                                        <p:cTn id="23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16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-0.34857 -0.00162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35" y="-9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5.55112E-17 L -0.34857 -0.00509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35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25" grpId="0" animBg="1"/>
      <p:bldP spid="2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순서도: 지연 20">
            <a:extLst>
              <a:ext uri="{FF2B5EF4-FFF2-40B4-BE49-F238E27FC236}">
                <a16:creationId xmlns:a16="http://schemas.microsoft.com/office/drawing/2014/main" id="{2462E93F-C034-4EBB-B97C-47EDA6141C9E}"/>
              </a:ext>
            </a:extLst>
          </p:cNvPr>
          <p:cNvSpPr/>
          <p:nvPr/>
        </p:nvSpPr>
        <p:spPr>
          <a:xfrm rot="-5400000">
            <a:off x="5343920" y="4146421"/>
            <a:ext cx="1620000" cy="1440000"/>
          </a:xfrm>
          <a:prstGeom prst="flowChartDela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6454F1D-8C14-4386-BA71-BBF404369EB9}"/>
              </a:ext>
            </a:extLst>
          </p:cNvPr>
          <p:cNvSpPr/>
          <p:nvPr/>
        </p:nvSpPr>
        <p:spPr>
          <a:xfrm>
            <a:off x="5523920" y="2652907"/>
            <a:ext cx="1260000" cy="126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BF51C7-79A5-4954-B5F7-2D4977352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0619" l="5618" r="89888">
                        <a14:foregroundMark x1="50562" y1="28143" x2="50562" y2="28143"/>
                        <a14:foregroundMark x1="47004" y1="47467" x2="47004" y2="47467"/>
                        <a14:foregroundMark x1="70225" y1="62289" x2="70225" y2="62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840" y="61389"/>
            <a:ext cx="3255546" cy="32494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34AB00-78E9-4487-9245-ED6FEAB090B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0619" l="5618" r="89888">
                        <a14:foregroundMark x1="50562" y1="28143" x2="50562" y2="28143"/>
                        <a14:foregroundMark x1="47004" y1="47467" x2="47004" y2="47467"/>
                        <a14:foregroundMark x1="70225" y1="62289" x2="70225" y2="62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840" y="66469"/>
            <a:ext cx="3255546" cy="3249450"/>
          </a:xfrm>
          <a:prstGeom prst="rect">
            <a:avLst/>
          </a:prstGeom>
          <a:noFill/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38507177-5AAA-42CA-97C7-A2BE30616F7F}"/>
              </a:ext>
            </a:extLst>
          </p:cNvPr>
          <p:cNvGrpSpPr/>
          <p:nvPr/>
        </p:nvGrpSpPr>
        <p:grpSpPr>
          <a:xfrm>
            <a:off x="5523920" y="3606929"/>
            <a:ext cx="2336800" cy="1046480"/>
            <a:chOff x="1087120" y="3789680"/>
            <a:chExt cx="2336800" cy="104648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C8428E5-AFCA-4EF3-910F-0A170DD3D33D}"/>
                </a:ext>
              </a:extLst>
            </p:cNvPr>
            <p:cNvSpPr/>
            <p:nvPr/>
          </p:nvSpPr>
          <p:spPr>
            <a:xfrm>
              <a:off x="1087120" y="3789680"/>
              <a:ext cx="2336800" cy="10464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호 27">
              <a:extLst>
                <a:ext uri="{FF2B5EF4-FFF2-40B4-BE49-F238E27FC236}">
                  <a16:creationId xmlns:a16="http://schemas.microsoft.com/office/drawing/2014/main" id="{31B91054-961C-4846-BEA4-F01400782DB4}"/>
                </a:ext>
              </a:extLst>
            </p:cNvPr>
            <p:cNvSpPr/>
            <p:nvPr/>
          </p:nvSpPr>
          <p:spPr>
            <a:xfrm>
              <a:off x="1473200" y="4003040"/>
              <a:ext cx="1564640" cy="619760"/>
            </a:xfrm>
            <a:prstGeom prst="arc">
              <a:avLst>
                <a:gd name="adj1" fmla="val 10575213"/>
                <a:gd name="adj2" fmla="val 283444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C9C3E3C-960F-459C-9A8B-359E33D44DB5}"/>
              </a:ext>
            </a:extLst>
          </p:cNvPr>
          <p:cNvGrpSpPr/>
          <p:nvPr/>
        </p:nvGrpSpPr>
        <p:grpSpPr>
          <a:xfrm>
            <a:off x="6362120" y="3820289"/>
            <a:ext cx="660400" cy="554464"/>
            <a:chOff x="8717280" y="1157774"/>
            <a:chExt cx="660400" cy="5544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0DCD2F-B7E4-4662-B01C-531E46AEE681}"/>
                    </a:ext>
                  </a:extLst>
                </p:cNvPr>
                <p:cNvSpPr txBox="1"/>
                <p:nvPr/>
              </p:nvSpPr>
              <p:spPr>
                <a:xfrm>
                  <a:off x="8717280" y="1157774"/>
                  <a:ext cx="66040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000" b="0" i="1" smtClean="0">
                            <a:ln w="6350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  <m:t>𝑁𝑎</m:t>
                        </m:r>
                      </m:oMath>
                    </m:oMathPara>
                  </a14:m>
                  <a:endParaRPr lang="ko-KR" altLang="en-US" sz="3000" dirty="0">
                    <a:ln w="63500">
                      <a:solidFill>
                        <a:schemeClr val="bg1"/>
                      </a:solidFill>
                    </a:ln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0DCD2F-B7E4-4662-B01C-531E46AEE6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280" y="1157774"/>
                  <a:ext cx="660400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EED35AB-60E7-4B87-9D0D-59B880E6D48C}"/>
                    </a:ext>
                  </a:extLst>
                </p:cNvPr>
                <p:cNvSpPr txBox="1"/>
                <p:nvPr/>
              </p:nvSpPr>
              <p:spPr>
                <a:xfrm>
                  <a:off x="8717280" y="1158240"/>
                  <a:ext cx="66040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𝑁𝑎</m:t>
                        </m:r>
                      </m:oMath>
                    </m:oMathPara>
                  </a14:m>
                  <a:endParaRPr lang="ko-KR" altLang="en-US" sz="30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EED35AB-60E7-4B87-9D0D-59B880E6D4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280" y="1158240"/>
                  <a:ext cx="660400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7F1E7A3-F675-4575-B2F5-1B74D434D5AF}"/>
              </a:ext>
            </a:extLst>
          </p:cNvPr>
          <p:cNvGrpSpPr/>
          <p:nvPr/>
        </p:nvGrpSpPr>
        <p:grpSpPr>
          <a:xfrm>
            <a:off x="738880" y="3606929"/>
            <a:ext cx="2336800" cy="1046480"/>
            <a:chOff x="1087120" y="3789680"/>
            <a:chExt cx="2336800" cy="104648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C8CEB9EB-3B52-4682-900B-5CD7D259595E}"/>
                </a:ext>
              </a:extLst>
            </p:cNvPr>
            <p:cNvSpPr/>
            <p:nvPr/>
          </p:nvSpPr>
          <p:spPr>
            <a:xfrm>
              <a:off x="1087120" y="3789680"/>
              <a:ext cx="2336800" cy="10464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원호 36">
              <a:extLst>
                <a:ext uri="{FF2B5EF4-FFF2-40B4-BE49-F238E27FC236}">
                  <a16:creationId xmlns:a16="http://schemas.microsoft.com/office/drawing/2014/main" id="{A52474E8-272A-49DF-9CC9-64DAD814E3D1}"/>
                </a:ext>
              </a:extLst>
            </p:cNvPr>
            <p:cNvSpPr/>
            <p:nvPr/>
          </p:nvSpPr>
          <p:spPr>
            <a:xfrm>
              <a:off x="1473200" y="4003040"/>
              <a:ext cx="1564640" cy="619760"/>
            </a:xfrm>
            <a:prstGeom prst="arc">
              <a:avLst>
                <a:gd name="adj1" fmla="val 10575213"/>
                <a:gd name="adj2" fmla="val 283444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397E694-4FE1-4854-B201-09EB77A0539A}"/>
              </a:ext>
            </a:extLst>
          </p:cNvPr>
          <p:cNvGrpSpPr/>
          <p:nvPr/>
        </p:nvGrpSpPr>
        <p:grpSpPr>
          <a:xfrm>
            <a:off x="1483760" y="3919390"/>
            <a:ext cx="660400" cy="554464"/>
            <a:chOff x="8717280" y="1157774"/>
            <a:chExt cx="660400" cy="5544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B99CEEA-EDCC-4C7C-AE42-8C45A6A779A1}"/>
                    </a:ext>
                  </a:extLst>
                </p:cNvPr>
                <p:cNvSpPr txBox="1"/>
                <p:nvPr/>
              </p:nvSpPr>
              <p:spPr>
                <a:xfrm>
                  <a:off x="8717280" y="1157774"/>
                  <a:ext cx="66040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3000" b="0" i="1" dirty="0" smtClean="0">
                                <a:ln w="63500">
                                  <a:solidFill>
                                    <a:schemeClr val="bg1"/>
                                  </a:solidFill>
                                </a:ln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3000" b="0" i="1" dirty="0" smtClean="0">
                                <a:ln w="63500">
                                  <a:solidFill>
                                    <a:schemeClr val="bg1"/>
                                  </a:solidFill>
                                </a:ln>
                                <a:latin typeface="Cambria Math" panose="02040503050406030204" pitchFamily="18" charset="0"/>
                              </a:rPr>
                              <m:t>𝑁𝑎</m:t>
                            </m:r>
                          </m:e>
                          <m:sup>
                            <m:r>
                              <a:rPr lang="en-US" altLang="ko-KR" sz="3000" b="0" i="1" dirty="0" smtClean="0">
                                <a:ln w="63500">
                                  <a:solidFill>
                                    <a:schemeClr val="bg1"/>
                                  </a:solidFill>
                                </a:ln>
                                <a:latin typeface="Cambria Math" panose="02040503050406030204" pitchFamily="18" charset="0"/>
                              </a:rPr>
                              <m:t>24</m:t>
                            </m:r>
                          </m:sup>
                        </m:sSup>
                      </m:oMath>
                    </m:oMathPara>
                  </a14:m>
                  <a:endParaRPr lang="ko-KR" altLang="en-US" sz="3000" dirty="0">
                    <a:ln w="63500">
                      <a:solidFill>
                        <a:schemeClr val="bg1"/>
                      </a:solidFill>
                    </a:ln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B99CEEA-EDCC-4C7C-AE42-8C45A6A77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280" y="1157774"/>
                  <a:ext cx="660400" cy="553998"/>
                </a:xfrm>
                <a:prstGeom prst="rect">
                  <a:avLst/>
                </a:prstGeom>
                <a:blipFill>
                  <a:blip r:embed="rId6"/>
                  <a:stretch>
                    <a:fillRect r="-4220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0C032F7-8370-4E20-B000-FF7259D4F11A}"/>
                    </a:ext>
                  </a:extLst>
                </p:cNvPr>
                <p:cNvSpPr txBox="1"/>
                <p:nvPr/>
              </p:nvSpPr>
              <p:spPr>
                <a:xfrm>
                  <a:off x="8717280" y="1158240"/>
                  <a:ext cx="66040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3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3000" b="0" i="1" dirty="0" smtClean="0">
                                <a:latin typeface="Cambria Math" panose="02040503050406030204" pitchFamily="18" charset="0"/>
                              </a:rPr>
                              <m:t>𝑁𝑎</m:t>
                            </m:r>
                          </m:e>
                          <m:sup>
                            <m:r>
                              <a:rPr lang="en-US" altLang="ko-KR" sz="3000" b="0" i="1" dirty="0" smtClean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sup>
                        </m:sSup>
                      </m:oMath>
                    </m:oMathPara>
                  </a14:m>
                  <a:endParaRPr lang="ko-KR" altLang="en-US" sz="3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0C032F7-8370-4E20-B000-FF7259D4F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280" y="1158240"/>
                  <a:ext cx="660400" cy="553998"/>
                </a:xfrm>
                <a:prstGeom prst="rect">
                  <a:avLst/>
                </a:prstGeom>
                <a:blipFill>
                  <a:blip r:embed="rId7"/>
                  <a:stretch>
                    <a:fillRect r="-376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화살표: 왼쪽 40">
            <a:extLst>
              <a:ext uri="{FF2B5EF4-FFF2-40B4-BE49-F238E27FC236}">
                <a16:creationId xmlns:a16="http://schemas.microsoft.com/office/drawing/2014/main" id="{964E20BE-86E7-4E7D-ACD7-D58F56D21F89}"/>
              </a:ext>
            </a:extLst>
          </p:cNvPr>
          <p:cNvSpPr/>
          <p:nvPr/>
        </p:nvSpPr>
        <p:spPr>
          <a:xfrm>
            <a:off x="3676400" y="3685808"/>
            <a:ext cx="1361440" cy="822960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0135C8C-77D3-4DBA-97CF-CA241AACA8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49" y="3002852"/>
            <a:ext cx="1999661" cy="2456901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390044F7-9C9B-4A7A-8BD9-B1375067217D}"/>
              </a:ext>
            </a:extLst>
          </p:cNvPr>
          <p:cNvGrpSpPr/>
          <p:nvPr/>
        </p:nvGrpSpPr>
        <p:grpSpPr>
          <a:xfrm>
            <a:off x="1506680" y="3954304"/>
            <a:ext cx="660400" cy="554464"/>
            <a:chOff x="8717280" y="1157774"/>
            <a:chExt cx="660400" cy="5544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2169270-5700-44DF-9AAB-106019EF9619}"/>
                    </a:ext>
                  </a:extLst>
                </p:cNvPr>
                <p:cNvSpPr txBox="1"/>
                <p:nvPr/>
              </p:nvSpPr>
              <p:spPr>
                <a:xfrm>
                  <a:off x="8717280" y="1157774"/>
                  <a:ext cx="66040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000" b="0" i="1" smtClean="0">
                            <a:ln w="6350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  <m:t>𝑆𝑟</m:t>
                        </m:r>
                      </m:oMath>
                    </m:oMathPara>
                  </a14:m>
                  <a:endParaRPr lang="ko-KR" altLang="en-US" sz="3000" dirty="0">
                    <a:ln w="63500">
                      <a:solidFill>
                        <a:schemeClr val="bg1"/>
                      </a:solidFill>
                    </a:ln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2169270-5700-44DF-9AAB-106019EF9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280" y="1157774"/>
                  <a:ext cx="660400" cy="55399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D35DFC-F143-405A-8F8C-6EEE7DB5218A}"/>
                    </a:ext>
                  </a:extLst>
                </p:cNvPr>
                <p:cNvSpPr txBox="1"/>
                <p:nvPr/>
              </p:nvSpPr>
              <p:spPr>
                <a:xfrm>
                  <a:off x="8717280" y="1158240"/>
                  <a:ext cx="66040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𝑆𝑟</m:t>
                        </m:r>
                      </m:oMath>
                    </m:oMathPara>
                  </a14:m>
                  <a:endParaRPr lang="ko-KR" altLang="en-US" sz="30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FD35DFC-F143-405A-8F8C-6EEE7DB521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280" y="1158240"/>
                  <a:ext cx="660400" cy="5539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656700DA-0B88-4262-8DC6-FE06D2D16B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839" y="2967945"/>
            <a:ext cx="1956986" cy="1889924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F7BF39E6-4D13-4400-9D24-A98E4F9DD552}"/>
              </a:ext>
            </a:extLst>
          </p:cNvPr>
          <p:cNvGrpSpPr/>
          <p:nvPr/>
        </p:nvGrpSpPr>
        <p:grpSpPr>
          <a:xfrm>
            <a:off x="3914482" y="4126267"/>
            <a:ext cx="660400" cy="554464"/>
            <a:chOff x="8717280" y="1157774"/>
            <a:chExt cx="660400" cy="5544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80493B6-D1F2-46E2-9CE9-A312DF8D5015}"/>
                    </a:ext>
                  </a:extLst>
                </p:cNvPr>
                <p:cNvSpPr txBox="1"/>
                <p:nvPr/>
              </p:nvSpPr>
              <p:spPr>
                <a:xfrm>
                  <a:off x="8717280" y="1157774"/>
                  <a:ext cx="66040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000" b="0" i="1" smtClean="0">
                            <a:ln w="6350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  <m:t>𝐶𝑠</m:t>
                        </m:r>
                      </m:oMath>
                    </m:oMathPara>
                  </a14:m>
                  <a:endParaRPr lang="ko-KR" altLang="en-US" sz="3000" dirty="0">
                    <a:ln w="63500">
                      <a:solidFill>
                        <a:schemeClr val="bg1"/>
                      </a:solidFill>
                    </a:ln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80493B6-D1F2-46E2-9CE9-A312DF8D50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280" y="1157774"/>
                  <a:ext cx="660400" cy="5539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A7A93E3-BC41-46A4-9353-A5D78FF559DD}"/>
                    </a:ext>
                  </a:extLst>
                </p:cNvPr>
                <p:cNvSpPr txBox="1"/>
                <p:nvPr/>
              </p:nvSpPr>
              <p:spPr>
                <a:xfrm>
                  <a:off x="8717280" y="1158240"/>
                  <a:ext cx="66040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𝐶𝑠</m:t>
                        </m:r>
                      </m:oMath>
                    </m:oMathPara>
                  </a14:m>
                  <a:endParaRPr lang="ko-KR" altLang="en-US" sz="30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A7A93E3-BC41-46A4-9353-A5D78FF559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280" y="1158240"/>
                  <a:ext cx="660400" cy="5539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97AFFBB1-8B8C-48AF-B494-9CA46836B6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545" y="3429000"/>
            <a:ext cx="2194750" cy="1749704"/>
          </a:xfrm>
          <a:prstGeom prst="rect">
            <a:avLst/>
          </a:prstGeom>
        </p:spPr>
      </p:pic>
      <p:grpSp>
        <p:nvGrpSpPr>
          <p:cNvPr id="77" name="그룹 76">
            <a:extLst>
              <a:ext uri="{FF2B5EF4-FFF2-40B4-BE49-F238E27FC236}">
                <a16:creationId xmlns:a16="http://schemas.microsoft.com/office/drawing/2014/main" id="{661F3B7F-3CA8-4634-A629-36E4C516A5B2}"/>
              </a:ext>
            </a:extLst>
          </p:cNvPr>
          <p:cNvGrpSpPr/>
          <p:nvPr/>
        </p:nvGrpSpPr>
        <p:grpSpPr>
          <a:xfrm>
            <a:off x="6453720" y="3999235"/>
            <a:ext cx="660400" cy="554464"/>
            <a:chOff x="8717280" y="1157774"/>
            <a:chExt cx="660400" cy="5544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D749F3A2-F82C-4694-80CE-64FA7F1ED754}"/>
                    </a:ext>
                  </a:extLst>
                </p:cNvPr>
                <p:cNvSpPr txBox="1"/>
                <p:nvPr/>
              </p:nvSpPr>
              <p:spPr>
                <a:xfrm>
                  <a:off x="8717280" y="1157774"/>
                  <a:ext cx="66040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000" b="0" i="1" smtClean="0">
                            <a:ln w="6350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ko-KR" altLang="en-US" sz="3000" dirty="0">
                    <a:ln w="63500">
                      <a:solidFill>
                        <a:schemeClr val="bg1"/>
                      </a:solidFill>
                    </a:ln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D749F3A2-F82C-4694-80CE-64FA7F1ED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280" y="1157774"/>
                  <a:ext cx="660400" cy="55399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083FA35E-4F59-41A0-9210-70CE5D7537C2}"/>
                    </a:ext>
                  </a:extLst>
                </p:cNvPr>
                <p:cNvSpPr txBox="1"/>
                <p:nvPr/>
              </p:nvSpPr>
              <p:spPr>
                <a:xfrm>
                  <a:off x="8717280" y="1158240"/>
                  <a:ext cx="66040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ko-KR" altLang="en-US" sz="30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083FA35E-4F59-41A0-9210-70CE5D7537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280" y="1158240"/>
                  <a:ext cx="660400" cy="55399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5272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0" grpId="0" animBg="1"/>
      <p:bldP spid="20" grpId="1" animBg="1"/>
      <p:bldP spid="41" grpId="0" animBg="1"/>
      <p:bldP spid="4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순서도: 지연 20">
            <a:extLst>
              <a:ext uri="{FF2B5EF4-FFF2-40B4-BE49-F238E27FC236}">
                <a16:creationId xmlns:a16="http://schemas.microsoft.com/office/drawing/2014/main" id="{2462E93F-C034-4EBB-B97C-47EDA6141C9E}"/>
              </a:ext>
            </a:extLst>
          </p:cNvPr>
          <p:cNvSpPr/>
          <p:nvPr/>
        </p:nvSpPr>
        <p:spPr>
          <a:xfrm rot="-5400000">
            <a:off x="8394175" y="4148029"/>
            <a:ext cx="1620000" cy="1440000"/>
          </a:xfrm>
          <a:prstGeom prst="flowChartDela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6454F1D-8C14-4386-BA71-BBF404369EB9}"/>
              </a:ext>
            </a:extLst>
          </p:cNvPr>
          <p:cNvSpPr/>
          <p:nvPr/>
        </p:nvSpPr>
        <p:spPr>
          <a:xfrm>
            <a:off x="8571920" y="2652907"/>
            <a:ext cx="1260000" cy="126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BF51C7-79A5-4954-B5F7-2D4977352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0619" l="5618" r="89888">
                        <a14:foregroundMark x1="50562" y1="28143" x2="50562" y2="28143"/>
                        <a14:foregroundMark x1="47004" y1="47467" x2="47004" y2="47467"/>
                        <a14:foregroundMark x1="70225" y1="62289" x2="70225" y2="62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840" y="61389"/>
            <a:ext cx="3255546" cy="324945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97AFFBB1-8B8C-48AF-B494-9CA46836B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545" y="3429000"/>
            <a:ext cx="2194750" cy="174970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656700DA-0B88-4262-8DC6-FE06D2D16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839" y="2967945"/>
            <a:ext cx="1956986" cy="188992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0135C8C-77D3-4DBA-97CF-CA241AACA8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49" y="3002852"/>
            <a:ext cx="1999661" cy="245690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F3FB8A0-E369-4B02-BC3B-87FFCD4BF2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0619" l="5618" r="89888">
                        <a14:foregroundMark x1="50562" y1="28143" x2="50562" y2="28143"/>
                        <a14:foregroundMark x1="47004" y1="47467" x2="47004" y2="47467"/>
                        <a14:foregroundMark x1="70225" y1="62289" x2="70225" y2="62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54" y="3043851"/>
            <a:ext cx="1262365" cy="1260001"/>
          </a:xfrm>
          <a:prstGeom prst="rect">
            <a:avLst/>
          </a:prstGeom>
          <a:noFill/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49FF265-80BD-4D4D-9633-B7AA42BB0E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0619" l="5618" r="89888">
                        <a14:foregroundMark x1="50562" y1="28143" x2="50562" y2="28143"/>
                        <a14:foregroundMark x1="47004" y1="47467" x2="47004" y2="47467"/>
                        <a14:foregroundMark x1="70225" y1="62289" x2="70225" y2="62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294" y="3454353"/>
            <a:ext cx="1262365" cy="1260001"/>
          </a:xfrm>
          <a:prstGeom prst="rect">
            <a:avLst/>
          </a:prstGeom>
          <a:noFill/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705E53A-8332-4184-B12B-01E469CD7E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0619" l="5618" r="89888">
                        <a14:foregroundMark x1="50562" y1="28143" x2="50562" y2="28143"/>
                        <a14:foregroundMark x1="47004" y1="47467" x2="47004" y2="47467"/>
                        <a14:foregroundMark x1="70225" y1="62289" x2="70225" y2="62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754" y="2109918"/>
            <a:ext cx="1262365" cy="1260001"/>
          </a:xfrm>
          <a:prstGeom prst="rect">
            <a:avLst/>
          </a:prstGeom>
          <a:noFill/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5641AA0D-97BC-4634-87E9-871A7A74606C}"/>
              </a:ext>
            </a:extLst>
          </p:cNvPr>
          <p:cNvGrpSpPr/>
          <p:nvPr/>
        </p:nvGrpSpPr>
        <p:grpSpPr>
          <a:xfrm rot="20229854">
            <a:off x="5095343" y="4144782"/>
            <a:ext cx="660400" cy="554464"/>
            <a:chOff x="8717280" y="1157774"/>
            <a:chExt cx="660400" cy="5544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005BE6-2FC9-42FF-B0AD-69B0A0DDD566}"/>
                    </a:ext>
                  </a:extLst>
                </p:cNvPr>
                <p:cNvSpPr txBox="1"/>
                <p:nvPr/>
              </p:nvSpPr>
              <p:spPr>
                <a:xfrm>
                  <a:off x="8717280" y="1157774"/>
                  <a:ext cx="66040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000" b="0" i="1" smtClean="0">
                            <a:ln w="6350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  <m:t>𝑆𝑟</m:t>
                        </m:r>
                      </m:oMath>
                    </m:oMathPara>
                  </a14:m>
                  <a:endParaRPr lang="ko-KR" altLang="en-US" sz="3000" dirty="0">
                    <a:ln w="63500">
                      <a:solidFill>
                        <a:schemeClr val="bg1"/>
                      </a:solidFill>
                    </a:ln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5005BE6-2FC9-42FF-B0AD-69B0A0DDD5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280" y="1157774"/>
                  <a:ext cx="660400" cy="55399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891CCD4-B2E5-4131-8EB3-43BE13CEF0F3}"/>
                    </a:ext>
                  </a:extLst>
                </p:cNvPr>
                <p:cNvSpPr txBox="1"/>
                <p:nvPr/>
              </p:nvSpPr>
              <p:spPr>
                <a:xfrm>
                  <a:off x="8717280" y="1158240"/>
                  <a:ext cx="66040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𝑆𝑟</m:t>
                        </m:r>
                      </m:oMath>
                    </m:oMathPara>
                  </a14:m>
                  <a:endParaRPr lang="ko-KR" altLang="en-US" sz="30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891CCD4-B2E5-4131-8EB3-43BE13CEF0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280" y="1158240"/>
                  <a:ext cx="660400" cy="5539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BCA7D13-811B-401D-8D33-80E83C32927A}"/>
              </a:ext>
            </a:extLst>
          </p:cNvPr>
          <p:cNvGrpSpPr/>
          <p:nvPr/>
        </p:nvGrpSpPr>
        <p:grpSpPr>
          <a:xfrm rot="1907869">
            <a:off x="6618710" y="3324862"/>
            <a:ext cx="660400" cy="554464"/>
            <a:chOff x="8717280" y="1157774"/>
            <a:chExt cx="660400" cy="5544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819D72E-FAFF-486C-8924-3FD33B988DFE}"/>
                    </a:ext>
                  </a:extLst>
                </p:cNvPr>
                <p:cNvSpPr txBox="1"/>
                <p:nvPr/>
              </p:nvSpPr>
              <p:spPr>
                <a:xfrm>
                  <a:off x="8717280" y="1157774"/>
                  <a:ext cx="66040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000" b="0" i="1" smtClean="0">
                            <a:ln w="6350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  <m:t>𝐶𝑠</m:t>
                        </m:r>
                      </m:oMath>
                    </m:oMathPara>
                  </a14:m>
                  <a:endParaRPr lang="ko-KR" altLang="en-US" sz="3000" dirty="0">
                    <a:ln w="63500">
                      <a:solidFill>
                        <a:schemeClr val="bg1"/>
                      </a:solidFill>
                    </a:ln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819D72E-FAFF-486C-8924-3FD33B988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280" y="1157774"/>
                  <a:ext cx="660400" cy="55399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6B314D7-F5F0-4890-AFB1-E5497604D7BE}"/>
                    </a:ext>
                  </a:extLst>
                </p:cNvPr>
                <p:cNvSpPr txBox="1"/>
                <p:nvPr/>
              </p:nvSpPr>
              <p:spPr>
                <a:xfrm>
                  <a:off x="8717280" y="1158240"/>
                  <a:ext cx="66040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𝐶𝑠</m:t>
                        </m:r>
                      </m:oMath>
                    </m:oMathPara>
                  </a14:m>
                  <a:endParaRPr lang="ko-KR" altLang="en-US" sz="3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6B314D7-F5F0-4890-AFB1-E5497604D7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280" y="1158240"/>
                  <a:ext cx="660400" cy="5539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59B0475-213A-48B1-84D0-1D8616B6E146}"/>
              </a:ext>
            </a:extLst>
          </p:cNvPr>
          <p:cNvGrpSpPr/>
          <p:nvPr/>
        </p:nvGrpSpPr>
        <p:grpSpPr>
          <a:xfrm rot="19603250">
            <a:off x="6481861" y="4717933"/>
            <a:ext cx="660400" cy="554464"/>
            <a:chOff x="8717280" y="1157774"/>
            <a:chExt cx="660400" cy="5544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8D41C1A-D8BF-4F2D-A34F-F17E666BB09A}"/>
                    </a:ext>
                  </a:extLst>
                </p:cNvPr>
                <p:cNvSpPr txBox="1"/>
                <p:nvPr/>
              </p:nvSpPr>
              <p:spPr>
                <a:xfrm>
                  <a:off x="8717280" y="1157774"/>
                  <a:ext cx="66040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000" b="0" i="1" smtClean="0">
                            <a:ln w="6350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ko-KR" altLang="en-US" sz="3000" dirty="0">
                    <a:ln w="63500">
                      <a:solidFill>
                        <a:schemeClr val="bg1"/>
                      </a:solidFill>
                    </a:ln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8D41C1A-D8BF-4F2D-A34F-F17E666BB0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280" y="1157774"/>
                  <a:ext cx="660400" cy="5539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359EABF-9018-450A-964B-37E4FA0E6158}"/>
                    </a:ext>
                  </a:extLst>
                </p:cNvPr>
                <p:cNvSpPr txBox="1"/>
                <p:nvPr/>
              </p:nvSpPr>
              <p:spPr>
                <a:xfrm>
                  <a:off x="8717280" y="1158240"/>
                  <a:ext cx="66040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ko-KR" altLang="en-US" sz="30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359EABF-9018-450A-964B-37E4FA0E6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280" y="1158240"/>
                  <a:ext cx="660400" cy="5539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FF191554-27BD-4156-9386-8D794CE379F0}"/>
                  </a:ext>
                </a:extLst>
              </p:cNvPr>
              <p:cNvSpPr/>
              <p:nvPr/>
            </p:nvSpPr>
            <p:spPr>
              <a:xfrm>
                <a:off x="2735111" y="4420654"/>
                <a:ext cx="900000" cy="90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𝐻𝑒</m:t>
                          </m:r>
                        </m:e>
                        <m:sup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FF191554-27BD-4156-9386-8D794CE379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111" y="4420654"/>
                <a:ext cx="900000" cy="90000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BA9A867-D26E-4420-B215-C7B970E4920C}"/>
                  </a:ext>
                </a:extLst>
              </p:cNvPr>
              <p:cNvSpPr/>
              <p:nvPr/>
            </p:nvSpPr>
            <p:spPr>
              <a:xfrm>
                <a:off x="6654025" y="1449880"/>
                <a:ext cx="900000" cy="90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BA9A867-D26E-4420-B215-C7B970E49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025" y="1449880"/>
                <a:ext cx="900000" cy="90000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화살표: 오른쪽 66">
                <a:extLst>
                  <a:ext uri="{FF2B5EF4-FFF2-40B4-BE49-F238E27FC236}">
                    <a16:creationId xmlns:a16="http://schemas.microsoft.com/office/drawing/2014/main" id="{A41F1B30-CA65-45B7-B54F-BB37E6CEA853}"/>
                  </a:ext>
                </a:extLst>
              </p:cNvPr>
              <p:cNvSpPr/>
              <p:nvPr/>
            </p:nvSpPr>
            <p:spPr>
              <a:xfrm rot="2444684">
                <a:off x="7623808" y="4968561"/>
                <a:ext cx="1495425" cy="9000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50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67" name="화살표: 오른쪽 66">
                <a:extLst>
                  <a:ext uri="{FF2B5EF4-FFF2-40B4-BE49-F238E27FC236}">
                    <a16:creationId xmlns:a16="http://schemas.microsoft.com/office/drawing/2014/main" id="{A41F1B30-CA65-45B7-B54F-BB37E6CEA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44684">
                <a:off x="7623808" y="4968561"/>
                <a:ext cx="1495425" cy="900000"/>
              </a:xfrm>
              <a:prstGeom prst="rightArrow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04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6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-0.25 -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33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-0.04974 -0.042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" y="-213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85185E-6 L 0.30898 -0.00023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43" y="-2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48281 0.04491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41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-0.29037 0.40324 " pathEditMode="relative" rAng="0" ptsTypes="AA">
                                      <p:cBhvr>
                                        <p:cTn id="68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18" y="2016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-0.00325 -0.66944 " pathEditMode="relative" rAng="0" ptsTypes="AA">
                                      <p:cBhvr>
                                        <p:cTn id="70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33472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0.21146 0.32407 " pathEditMode="relative" rAng="0" ptsTypes="AA">
                                      <p:cBhvr>
                                        <p:cTn id="72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3" y="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61" grpId="0" animBg="1"/>
      <p:bldP spid="61" grpId="1" animBg="1"/>
      <p:bldP spid="62" grpId="0" animBg="1"/>
      <p:bldP spid="62" grpId="1" animBg="1"/>
      <p:bldP spid="67" grpId="0" animBg="1"/>
      <p:bldP spid="6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>
            <a:extLst>
              <a:ext uri="{FF2B5EF4-FFF2-40B4-BE49-F238E27FC236}">
                <a16:creationId xmlns:a16="http://schemas.microsoft.com/office/drawing/2014/main" id="{FA143B3F-4D4F-46E5-96EF-23A761855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30" y="3752499"/>
            <a:ext cx="3572566" cy="2213040"/>
          </a:xfrm>
          <a:prstGeom prst="rect">
            <a:avLst/>
          </a:prstGeom>
        </p:spPr>
      </p:pic>
      <p:sp>
        <p:nvSpPr>
          <p:cNvPr id="4" name="순서도: 지연 3">
            <a:extLst>
              <a:ext uri="{FF2B5EF4-FFF2-40B4-BE49-F238E27FC236}">
                <a16:creationId xmlns:a16="http://schemas.microsoft.com/office/drawing/2014/main" id="{5B61077E-5AFC-4B8D-A097-7B7CB1CBBD4F}"/>
              </a:ext>
            </a:extLst>
          </p:cNvPr>
          <p:cNvSpPr/>
          <p:nvPr/>
        </p:nvSpPr>
        <p:spPr>
          <a:xfrm rot="-5400000">
            <a:off x="5343920" y="4146421"/>
            <a:ext cx="1620000" cy="1440000"/>
          </a:xfrm>
          <a:prstGeom prst="flowChartDela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F16E212-22AF-4126-81D8-D31422B2C39A}"/>
              </a:ext>
            </a:extLst>
          </p:cNvPr>
          <p:cNvSpPr/>
          <p:nvPr/>
        </p:nvSpPr>
        <p:spPr>
          <a:xfrm>
            <a:off x="5523920" y="2652907"/>
            <a:ext cx="1260000" cy="126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D52018-7590-4420-B2C0-0D7E4F373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4" b="90619" l="5618" r="89888">
                        <a14:foregroundMark x1="50562" y1="28143" x2="50562" y2="28143"/>
                        <a14:foregroundMark x1="47004" y1="47467" x2="47004" y2="47467"/>
                        <a14:foregroundMark x1="70225" y1="62289" x2="70225" y2="62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840" y="61389"/>
            <a:ext cx="3255546" cy="3249450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B3FAF427-A685-458B-BEDC-15C58124C94D}"/>
              </a:ext>
            </a:extLst>
          </p:cNvPr>
          <p:cNvGrpSpPr/>
          <p:nvPr/>
        </p:nvGrpSpPr>
        <p:grpSpPr>
          <a:xfrm>
            <a:off x="3968214" y="3043424"/>
            <a:ext cx="1555706" cy="1427480"/>
            <a:chOff x="8575040" y="2240280"/>
            <a:chExt cx="1555706" cy="1427480"/>
          </a:xfrm>
        </p:grpSpPr>
        <p:cxnSp>
          <p:nvCxnSpPr>
            <p:cNvPr id="25" name="연결선: 구부러짐 24">
              <a:extLst>
                <a:ext uri="{FF2B5EF4-FFF2-40B4-BE49-F238E27FC236}">
                  <a16:creationId xmlns:a16="http://schemas.microsoft.com/office/drawing/2014/main" id="{BB7FEEEE-C3CA-4168-9FEE-D278958D312A}"/>
                </a:ext>
              </a:extLst>
            </p:cNvPr>
            <p:cNvCxnSpPr/>
            <p:nvPr/>
          </p:nvCxnSpPr>
          <p:spPr>
            <a:xfrm>
              <a:off x="8575040" y="2479040"/>
              <a:ext cx="1351280" cy="1188720"/>
            </a:xfrm>
            <a:prstGeom prst="curvedConnector3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구부러짐 25">
              <a:extLst>
                <a:ext uri="{FF2B5EF4-FFF2-40B4-BE49-F238E27FC236}">
                  <a16:creationId xmlns:a16="http://schemas.microsoft.com/office/drawing/2014/main" id="{685591C8-D5D3-425F-A8E1-459ACBA7ACF2}"/>
                </a:ext>
              </a:extLst>
            </p:cNvPr>
            <p:cNvCxnSpPr/>
            <p:nvPr/>
          </p:nvCxnSpPr>
          <p:spPr>
            <a:xfrm>
              <a:off x="8779466" y="2240280"/>
              <a:ext cx="1351280" cy="1188720"/>
            </a:xfrm>
            <a:prstGeom prst="curvedConnector3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F3BAAC3-E252-4828-9118-305862C86DB4}"/>
                </a:ext>
              </a:extLst>
            </p:cNvPr>
            <p:cNvCxnSpPr/>
            <p:nvPr/>
          </p:nvCxnSpPr>
          <p:spPr>
            <a:xfrm flipH="1">
              <a:off x="8779466" y="2296160"/>
              <a:ext cx="223520" cy="182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533BD07-80E6-465E-8222-1AB1F9589B72}"/>
                </a:ext>
              </a:extLst>
            </p:cNvPr>
            <p:cNvCxnSpPr/>
            <p:nvPr/>
          </p:nvCxnSpPr>
          <p:spPr>
            <a:xfrm flipH="1">
              <a:off x="8993439" y="2443480"/>
              <a:ext cx="223520" cy="182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358EB8E-CE6E-486D-ADD3-3C3297C8A9F4}"/>
                </a:ext>
              </a:extLst>
            </p:cNvPr>
            <p:cNvCxnSpPr/>
            <p:nvPr/>
          </p:nvCxnSpPr>
          <p:spPr>
            <a:xfrm flipH="1">
              <a:off x="9138920" y="2595880"/>
              <a:ext cx="223520" cy="182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1E998F35-8473-4700-B811-236C250B7C38}"/>
                </a:ext>
              </a:extLst>
            </p:cNvPr>
            <p:cNvCxnSpPr/>
            <p:nvPr/>
          </p:nvCxnSpPr>
          <p:spPr>
            <a:xfrm flipH="1">
              <a:off x="9216959" y="2778760"/>
              <a:ext cx="223520" cy="182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9454A51-3633-41B5-8739-56261F643322}"/>
                </a:ext>
              </a:extLst>
            </p:cNvPr>
            <p:cNvCxnSpPr/>
            <p:nvPr/>
          </p:nvCxnSpPr>
          <p:spPr>
            <a:xfrm flipH="1">
              <a:off x="9273746" y="2981960"/>
              <a:ext cx="223520" cy="182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21C78B1-4B25-42E4-9F75-5A188A04A7B9}"/>
                </a:ext>
              </a:extLst>
            </p:cNvPr>
            <p:cNvCxnSpPr/>
            <p:nvPr/>
          </p:nvCxnSpPr>
          <p:spPr>
            <a:xfrm flipH="1">
              <a:off x="9357772" y="3201627"/>
              <a:ext cx="223520" cy="182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8FBE430-CFE5-4A5D-B491-792DCDF5286D}"/>
                </a:ext>
              </a:extLst>
            </p:cNvPr>
            <p:cNvCxnSpPr/>
            <p:nvPr/>
          </p:nvCxnSpPr>
          <p:spPr>
            <a:xfrm flipH="1">
              <a:off x="9530286" y="3328627"/>
              <a:ext cx="223520" cy="182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E95A64A5-53A3-43CB-BA74-ECCEFB7559D6}"/>
                </a:ext>
              </a:extLst>
            </p:cNvPr>
            <p:cNvCxnSpPr/>
            <p:nvPr/>
          </p:nvCxnSpPr>
          <p:spPr>
            <a:xfrm flipH="1">
              <a:off x="9753806" y="3429000"/>
              <a:ext cx="223520" cy="182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3A886CC-C275-4C74-9D61-7A738F1F259C}"/>
              </a:ext>
            </a:extLst>
          </p:cNvPr>
          <p:cNvGrpSpPr/>
          <p:nvPr/>
        </p:nvGrpSpPr>
        <p:grpSpPr>
          <a:xfrm>
            <a:off x="5737813" y="3630787"/>
            <a:ext cx="817200" cy="813668"/>
            <a:chOff x="1767840" y="1880904"/>
            <a:chExt cx="817200" cy="813668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8363DDDA-13E0-45BF-BDD4-019BF2F6AF5F}"/>
                </a:ext>
              </a:extLst>
            </p:cNvPr>
            <p:cNvSpPr/>
            <p:nvPr/>
          </p:nvSpPr>
          <p:spPr>
            <a:xfrm>
              <a:off x="1767840" y="2123440"/>
              <a:ext cx="360000" cy="360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0D229F1-5BEC-47F4-B6EF-F5509B6A6D87}"/>
                </a:ext>
              </a:extLst>
            </p:cNvPr>
            <p:cNvSpPr/>
            <p:nvPr/>
          </p:nvSpPr>
          <p:spPr>
            <a:xfrm>
              <a:off x="1920240" y="2275840"/>
              <a:ext cx="360000" cy="360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B5A27BB-58A6-4662-9377-8D66D58E8384}"/>
                </a:ext>
              </a:extLst>
            </p:cNvPr>
            <p:cNvSpPr/>
            <p:nvPr/>
          </p:nvSpPr>
          <p:spPr>
            <a:xfrm>
              <a:off x="1920240" y="1880904"/>
              <a:ext cx="360000" cy="360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782CDCA-5192-4C33-BAC1-0417F6BDEDEF}"/>
                </a:ext>
              </a:extLst>
            </p:cNvPr>
            <p:cNvSpPr/>
            <p:nvPr/>
          </p:nvSpPr>
          <p:spPr>
            <a:xfrm>
              <a:off x="2072640" y="2033304"/>
              <a:ext cx="360000" cy="360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C350C42-8895-422C-9069-4BEE5FFB1E42}"/>
                </a:ext>
              </a:extLst>
            </p:cNvPr>
            <p:cNvSpPr/>
            <p:nvPr/>
          </p:nvSpPr>
          <p:spPr>
            <a:xfrm>
              <a:off x="2225040" y="2185704"/>
              <a:ext cx="360000" cy="360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B68A0BD5-BAAA-47F5-9D7D-D118A777491A}"/>
                </a:ext>
              </a:extLst>
            </p:cNvPr>
            <p:cNvSpPr/>
            <p:nvPr/>
          </p:nvSpPr>
          <p:spPr>
            <a:xfrm>
              <a:off x="2152045" y="2334572"/>
              <a:ext cx="360000" cy="360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현 67">
            <a:extLst>
              <a:ext uri="{FF2B5EF4-FFF2-40B4-BE49-F238E27FC236}">
                <a16:creationId xmlns:a16="http://schemas.microsoft.com/office/drawing/2014/main" id="{DCE203F4-8916-46C4-998D-59723A799B90}"/>
              </a:ext>
            </a:extLst>
          </p:cNvPr>
          <p:cNvSpPr/>
          <p:nvPr/>
        </p:nvSpPr>
        <p:spPr>
          <a:xfrm>
            <a:off x="6852000" y="3530127"/>
            <a:ext cx="1080000" cy="1080000"/>
          </a:xfrm>
          <a:prstGeom prst="chord">
            <a:avLst>
              <a:gd name="adj1" fmla="val 7879395"/>
              <a:gd name="adj2" fmla="val 177515"/>
            </a:avLst>
          </a:prstGeom>
          <a:solidFill>
            <a:schemeClr val="accent2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084F2B-32C7-491C-809A-58349CD69BD8}"/>
              </a:ext>
            </a:extLst>
          </p:cNvPr>
          <p:cNvGrpSpPr/>
          <p:nvPr/>
        </p:nvGrpSpPr>
        <p:grpSpPr>
          <a:xfrm>
            <a:off x="4603626" y="4577855"/>
            <a:ext cx="741680" cy="400110"/>
            <a:chOff x="1016000" y="3434584"/>
            <a:chExt cx="741680" cy="400110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4859005-441C-443A-84E8-AE40CE8A86EF}"/>
                </a:ext>
              </a:extLst>
            </p:cNvPr>
            <p:cNvSpPr txBox="1"/>
            <p:nvPr/>
          </p:nvSpPr>
          <p:spPr>
            <a:xfrm>
              <a:off x="1016000" y="3434584"/>
              <a:ext cx="741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 w="63500">
                    <a:solidFill>
                      <a:schemeClr val="bg1"/>
                    </a:solidFill>
                  </a:ln>
                </a:rPr>
                <a:t>DNA</a:t>
              </a:r>
              <a:endParaRPr lang="ko-KR" altLang="en-US" sz="2000" dirty="0">
                <a:ln w="635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83D109F-C025-4EE8-B8AF-51BB161F1B04}"/>
                </a:ext>
              </a:extLst>
            </p:cNvPr>
            <p:cNvSpPr txBox="1"/>
            <p:nvPr/>
          </p:nvSpPr>
          <p:spPr>
            <a:xfrm>
              <a:off x="1016000" y="3434584"/>
              <a:ext cx="741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DNA</a:t>
              </a:r>
              <a:endParaRPr lang="ko-KR" altLang="en-US" sz="2000" dirty="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2302FCD-0324-453F-BB6B-216B4C0A22E6}"/>
              </a:ext>
            </a:extLst>
          </p:cNvPr>
          <p:cNvGrpSpPr/>
          <p:nvPr/>
        </p:nvGrpSpPr>
        <p:grpSpPr>
          <a:xfrm>
            <a:off x="5370500" y="4615211"/>
            <a:ext cx="1538941" cy="400110"/>
            <a:chOff x="1015999" y="3434584"/>
            <a:chExt cx="1538941" cy="400110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D06CF1-8BB6-4A07-A063-29373605CC7A}"/>
                </a:ext>
              </a:extLst>
            </p:cNvPr>
            <p:cNvSpPr txBox="1"/>
            <p:nvPr/>
          </p:nvSpPr>
          <p:spPr>
            <a:xfrm>
              <a:off x="1016000" y="3434584"/>
              <a:ext cx="15389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ln w="63500">
                    <a:solidFill>
                      <a:schemeClr val="bg1"/>
                    </a:solidFill>
                  </a:ln>
                </a:rPr>
                <a:t>Ribosoems</a:t>
              </a:r>
              <a:endParaRPr lang="ko-KR" altLang="en-US" sz="2000" dirty="0">
                <a:ln w="635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51FC497-95D3-4782-B7FC-297EA6D8C851}"/>
                </a:ext>
              </a:extLst>
            </p:cNvPr>
            <p:cNvSpPr txBox="1"/>
            <p:nvPr/>
          </p:nvSpPr>
          <p:spPr>
            <a:xfrm>
              <a:off x="1015999" y="3434584"/>
              <a:ext cx="15389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Ribosomes</a:t>
              </a:r>
              <a:endParaRPr lang="ko-KR" altLang="en-US" sz="2000" dirty="0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84EBF65-2C5E-41AA-97D8-35F978A50181}"/>
              </a:ext>
            </a:extLst>
          </p:cNvPr>
          <p:cNvGrpSpPr/>
          <p:nvPr/>
        </p:nvGrpSpPr>
        <p:grpSpPr>
          <a:xfrm>
            <a:off x="6891499" y="4621013"/>
            <a:ext cx="1538941" cy="400110"/>
            <a:chOff x="1015999" y="3434584"/>
            <a:chExt cx="1538941" cy="400110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D276F60-CC66-4267-A415-982AA2D2BFCC}"/>
                </a:ext>
              </a:extLst>
            </p:cNvPr>
            <p:cNvSpPr txBox="1"/>
            <p:nvPr/>
          </p:nvSpPr>
          <p:spPr>
            <a:xfrm>
              <a:off x="1016000" y="3434584"/>
              <a:ext cx="15389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 w="63500">
                    <a:solidFill>
                      <a:schemeClr val="bg1"/>
                    </a:solidFill>
                  </a:ln>
                </a:rPr>
                <a:t>Enzymes</a:t>
              </a:r>
              <a:endParaRPr lang="ko-KR" altLang="en-US" sz="2000" dirty="0">
                <a:ln w="635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4115F05-55B7-4FB7-819F-F2BD5CDA2380}"/>
                </a:ext>
              </a:extLst>
            </p:cNvPr>
            <p:cNvSpPr txBox="1"/>
            <p:nvPr/>
          </p:nvSpPr>
          <p:spPr>
            <a:xfrm>
              <a:off x="1015999" y="3434584"/>
              <a:ext cx="15389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Enzymes</a:t>
              </a:r>
              <a:endParaRPr lang="ko-KR" altLang="en-US" sz="2000" dirty="0"/>
            </a:p>
          </p:txBody>
        </p:sp>
      </p:grpSp>
      <p:sp>
        <p:nvSpPr>
          <p:cNvPr id="83" name="화살표: 톱니 모양의 오른쪽 82">
            <a:extLst>
              <a:ext uri="{FF2B5EF4-FFF2-40B4-BE49-F238E27FC236}">
                <a16:creationId xmlns:a16="http://schemas.microsoft.com/office/drawing/2014/main" id="{75DF1380-D70D-45C9-BF82-66293E2114B3}"/>
              </a:ext>
            </a:extLst>
          </p:cNvPr>
          <p:cNvSpPr/>
          <p:nvPr/>
        </p:nvSpPr>
        <p:spPr>
          <a:xfrm>
            <a:off x="550377" y="3308250"/>
            <a:ext cx="3240000" cy="1391575"/>
          </a:xfrm>
          <a:prstGeom prst="notchedRightArrow">
            <a:avLst>
              <a:gd name="adj1" fmla="val 50000"/>
              <a:gd name="adj2" fmla="val 4043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Kinetic Energy</a:t>
            </a:r>
            <a:endParaRPr lang="ko-KR" altLang="en-US" sz="3000" dirty="0"/>
          </a:p>
        </p:txBody>
      </p:sp>
      <p:sp>
        <p:nvSpPr>
          <p:cNvPr id="84" name="화살표: 갈매기형 수장 83">
            <a:extLst>
              <a:ext uri="{FF2B5EF4-FFF2-40B4-BE49-F238E27FC236}">
                <a16:creationId xmlns:a16="http://schemas.microsoft.com/office/drawing/2014/main" id="{32097AC8-E54C-4A52-A92B-B102945EB3FC}"/>
              </a:ext>
            </a:extLst>
          </p:cNvPr>
          <p:cNvSpPr/>
          <p:nvPr/>
        </p:nvSpPr>
        <p:spPr>
          <a:xfrm>
            <a:off x="8111701" y="3429000"/>
            <a:ext cx="1080000" cy="1903633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화살표: 갈매기형 수장 85">
            <a:extLst>
              <a:ext uri="{FF2B5EF4-FFF2-40B4-BE49-F238E27FC236}">
                <a16:creationId xmlns:a16="http://schemas.microsoft.com/office/drawing/2014/main" id="{61FF2D54-4511-4CF3-BAA2-1AF4FAE81605}"/>
              </a:ext>
            </a:extLst>
          </p:cNvPr>
          <p:cNvSpPr/>
          <p:nvPr/>
        </p:nvSpPr>
        <p:spPr>
          <a:xfrm rot="10800000">
            <a:off x="3126613" y="3429000"/>
            <a:ext cx="1080000" cy="1903633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F57EC4D-A020-44A4-BC83-F0811E09D219}"/>
              </a:ext>
            </a:extLst>
          </p:cNvPr>
          <p:cNvSpPr txBox="1"/>
          <p:nvPr/>
        </p:nvSpPr>
        <p:spPr>
          <a:xfrm>
            <a:off x="9423506" y="3724312"/>
            <a:ext cx="16723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/>
              <a:t>Cure</a:t>
            </a:r>
          </a:p>
          <a:p>
            <a:pPr algn="ctr"/>
            <a:r>
              <a:rPr lang="en-US" altLang="ko-KR" sz="3000" dirty="0"/>
              <a:t>Cancer</a:t>
            </a:r>
            <a:endParaRPr lang="ko-KR" altLang="en-US" sz="3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A537B7-B3CA-418F-AA14-9096A9BB72DE}"/>
              </a:ext>
            </a:extLst>
          </p:cNvPr>
          <p:cNvSpPr txBox="1"/>
          <p:nvPr/>
        </p:nvSpPr>
        <p:spPr>
          <a:xfrm>
            <a:off x="1000166" y="4143187"/>
            <a:ext cx="1672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/>
              <a:t>Cancer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403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1.02045 -0.00463 " pathEditMode="relative" rAng="0" ptsTypes="AA">
                                      <p:cBhvr>
                                        <p:cTn id="44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16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00"/>
                            </p:stCondLst>
                            <p:childTnLst>
                              <p:par>
                                <p:cTn id="6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700"/>
                            </p:stCondLst>
                            <p:childTnLst>
                              <p:par>
                                <p:cTn id="6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8" grpId="0" animBg="1"/>
      <p:bldP spid="68" grpId="1" animBg="1"/>
      <p:bldP spid="83" grpId="0" animBg="1"/>
      <p:bldP spid="83" grpId="1" animBg="1"/>
      <p:bldP spid="84" grpId="0" animBg="1"/>
      <p:bldP spid="84" grpId="1" animBg="1"/>
      <p:bldP spid="86" grpId="0" animBg="1"/>
      <p:bldP spid="86" grpId="1" animBg="1"/>
      <p:bldP spid="87" grpId="0"/>
      <p:bldP spid="87" grpId="1"/>
      <p:bldP spid="89" grpId="0"/>
      <p:bldP spid="8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DC1490-A368-40C6-B76F-AAFD72635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Context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B95FE0-2CD3-4662-BB64-0E0194784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physical property of radiation</a:t>
            </a:r>
          </a:p>
          <a:p>
            <a:r>
              <a:rPr lang="en-US" altLang="ko-KR" dirty="0"/>
              <a:t>The effect of radiation on our body</a:t>
            </a:r>
          </a:p>
          <a:p>
            <a:r>
              <a:rPr lang="en-US" altLang="ko-KR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578632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F2C6F9-E0A9-4504-B58E-B4B88F8B7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0619" l="5618" r="89888">
                        <a14:foregroundMark x1="50562" y1="28143" x2="50562" y2="28143"/>
                        <a14:foregroundMark x1="47004" y1="47467" x2="47004" y2="47467"/>
                        <a14:foregroundMark x1="70225" y1="62289" x2="70225" y2="62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840" y="61389"/>
            <a:ext cx="3255546" cy="3249450"/>
          </a:xfrm>
          <a:prstGeom prst="rect">
            <a:avLst/>
          </a:prstGeom>
        </p:spPr>
      </p:pic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5805E11D-E172-409A-A730-0405301F3168}"/>
              </a:ext>
            </a:extLst>
          </p:cNvPr>
          <p:cNvSpPr/>
          <p:nvPr/>
        </p:nvSpPr>
        <p:spPr>
          <a:xfrm rot="-5400000">
            <a:off x="8842626" y="4158452"/>
            <a:ext cx="1620000" cy="1440000"/>
          </a:xfrm>
          <a:prstGeom prst="flowChartDela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64C9D84-F351-445A-80A9-7BA6A1FFBD39}"/>
              </a:ext>
            </a:extLst>
          </p:cNvPr>
          <p:cNvSpPr/>
          <p:nvPr/>
        </p:nvSpPr>
        <p:spPr>
          <a:xfrm>
            <a:off x="9022626" y="2664938"/>
            <a:ext cx="1260000" cy="126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부분 원형 12">
            <a:extLst>
              <a:ext uri="{FF2B5EF4-FFF2-40B4-BE49-F238E27FC236}">
                <a16:creationId xmlns:a16="http://schemas.microsoft.com/office/drawing/2014/main" id="{13DB7F32-C0B5-4F3C-8FA1-0D6BA58807BD}"/>
              </a:ext>
            </a:extLst>
          </p:cNvPr>
          <p:cNvSpPr/>
          <p:nvPr/>
        </p:nvSpPr>
        <p:spPr>
          <a:xfrm rot="2700000">
            <a:off x="4963649" y="3118870"/>
            <a:ext cx="2253830" cy="2341585"/>
          </a:xfrm>
          <a:prstGeom prst="pi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E7FA68-63DB-49FC-98ED-C2784267C858}"/>
              </a:ext>
            </a:extLst>
          </p:cNvPr>
          <p:cNvSpPr txBox="1"/>
          <p:nvPr/>
        </p:nvSpPr>
        <p:spPr>
          <a:xfrm>
            <a:off x="4752293" y="5449925"/>
            <a:ext cx="26765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White Blood Cell</a:t>
            </a:r>
            <a:endParaRPr lang="ko-KR" altLang="en-US" sz="25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AB94606-AB8F-4133-9821-69604245CB79}"/>
              </a:ext>
            </a:extLst>
          </p:cNvPr>
          <p:cNvGrpSpPr/>
          <p:nvPr/>
        </p:nvGrpSpPr>
        <p:grpSpPr>
          <a:xfrm>
            <a:off x="9118169" y="3134630"/>
            <a:ext cx="1033010" cy="2310063"/>
            <a:chOff x="5619463" y="3122599"/>
            <a:chExt cx="1033010" cy="2310063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EA36AF9-D70F-418A-BB36-2D3109FE0925}"/>
                </a:ext>
              </a:extLst>
            </p:cNvPr>
            <p:cNvCxnSpPr/>
            <p:nvPr/>
          </p:nvCxnSpPr>
          <p:spPr>
            <a:xfrm>
              <a:off x="6153920" y="3122599"/>
              <a:ext cx="0" cy="2310063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연결선: 구부러짐 17">
              <a:extLst>
                <a:ext uri="{FF2B5EF4-FFF2-40B4-BE49-F238E27FC236}">
                  <a16:creationId xmlns:a16="http://schemas.microsoft.com/office/drawing/2014/main" id="{8F198E00-9E89-471B-9AE4-AB42293A73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420280" y="4710011"/>
              <a:ext cx="711185" cy="312820"/>
            </a:xfrm>
            <a:prstGeom prst="curvedConnector3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연결선: 구부러짐 19">
              <a:extLst>
                <a:ext uri="{FF2B5EF4-FFF2-40B4-BE49-F238E27FC236}">
                  <a16:creationId xmlns:a16="http://schemas.microsoft.com/office/drawing/2014/main" id="{8448BA98-E4D0-4BA7-A387-64EDE23C356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139473" y="4709014"/>
              <a:ext cx="712800" cy="313200"/>
            </a:xfrm>
            <a:prstGeom prst="curvedConnector3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FA88B9C-CAD0-4C7B-BB17-E2D78F10C8EB}"/>
              </a:ext>
            </a:extLst>
          </p:cNvPr>
          <p:cNvSpPr txBox="1"/>
          <p:nvPr/>
        </p:nvSpPr>
        <p:spPr>
          <a:xfrm>
            <a:off x="8314355" y="5831966"/>
            <a:ext cx="26765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/>
              <a:t>Lymph</a:t>
            </a:r>
            <a:endParaRPr lang="ko-KR" altLang="en-US" sz="2500" dirty="0"/>
          </a:p>
        </p:txBody>
      </p:sp>
      <p:sp>
        <p:nvSpPr>
          <p:cNvPr id="25" name="화살표: 톱니 모양의 오른쪽 24">
            <a:extLst>
              <a:ext uri="{FF2B5EF4-FFF2-40B4-BE49-F238E27FC236}">
                <a16:creationId xmlns:a16="http://schemas.microsoft.com/office/drawing/2014/main" id="{D5A0EC40-4018-4FDF-AC7D-1BB74B7D904F}"/>
              </a:ext>
            </a:extLst>
          </p:cNvPr>
          <p:cNvSpPr/>
          <p:nvPr/>
        </p:nvSpPr>
        <p:spPr>
          <a:xfrm>
            <a:off x="550377" y="3308250"/>
            <a:ext cx="3240000" cy="1391575"/>
          </a:xfrm>
          <a:prstGeom prst="notchedRightArrow">
            <a:avLst>
              <a:gd name="adj1" fmla="val 50000"/>
              <a:gd name="adj2" fmla="val 4043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Kinetic Energy</a:t>
            </a:r>
            <a:endParaRPr lang="ko-KR" altLang="en-US" sz="3000" dirty="0"/>
          </a:p>
        </p:txBody>
      </p:sp>
      <p:sp>
        <p:nvSpPr>
          <p:cNvPr id="28" name="같음 기호 27">
            <a:extLst>
              <a:ext uri="{FF2B5EF4-FFF2-40B4-BE49-F238E27FC236}">
                <a16:creationId xmlns:a16="http://schemas.microsoft.com/office/drawing/2014/main" id="{E596D389-C87A-4009-BDEB-7A932D3638EB}"/>
              </a:ext>
            </a:extLst>
          </p:cNvPr>
          <p:cNvSpPr/>
          <p:nvPr/>
        </p:nvSpPr>
        <p:spPr>
          <a:xfrm>
            <a:off x="4914249" y="3523099"/>
            <a:ext cx="2189741" cy="1078095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D33123-E95B-4A69-9F2E-68914D226124}"/>
              </a:ext>
            </a:extLst>
          </p:cNvPr>
          <p:cNvSpPr txBox="1"/>
          <p:nvPr/>
        </p:nvSpPr>
        <p:spPr>
          <a:xfrm>
            <a:off x="1938174" y="3708203"/>
            <a:ext cx="1338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AIDS</a:t>
            </a:r>
            <a:endParaRPr lang="ko-KR" altLang="en-US" sz="40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C266C27-B41F-4BBF-B394-0B7265C4A688}"/>
              </a:ext>
            </a:extLst>
          </p:cNvPr>
          <p:cNvGrpSpPr/>
          <p:nvPr/>
        </p:nvGrpSpPr>
        <p:grpSpPr>
          <a:xfrm>
            <a:off x="5892432" y="525292"/>
            <a:ext cx="396262" cy="554557"/>
            <a:chOff x="5892432" y="525292"/>
            <a:chExt cx="396262" cy="55455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CC8743-A9D8-4805-80EC-344EBC0F01CA}"/>
                </a:ext>
              </a:extLst>
            </p:cNvPr>
            <p:cNvSpPr txBox="1"/>
            <p:nvPr/>
          </p:nvSpPr>
          <p:spPr>
            <a:xfrm>
              <a:off x="5892432" y="525851"/>
              <a:ext cx="3962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>
                  <a:ln w="63500">
                    <a:solidFill>
                      <a:schemeClr val="bg1"/>
                    </a:solidFill>
                  </a:ln>
                </a:rPr>
                <a:t>1</a:t>
              </a:r>
              <a:endParaRPr lang="ko-KR" altLang="en-US" sz="3000" dirty="0">
                <a:ln w="635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2E7A5C-51B6-47CD-A2C4-1D040F079998}"/>
                </a:ext>
              </a:extLst>
            </p:cNvPr>
            <p:cNvSpPr txBox="1"/>
            <p:nvPr/>
          </p:nvSpPr>
          <p:spPr>
            <a:xfrm>
              <a:off x="5892432" y="525292"/>
              <a:ext cx="3962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/>
                <a:t>1</a:t>
              </a:r>
              <a:endParaRPr lang="ko-KR" altLang="en-US" sz="3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2976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1.02045 -0.00463 " pathEditMode="relative" rAng="0" ptsTypes="AA">
                                      <p:cBhvr>
                                        <p:cTn id="3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16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3" grpId="1" animBg="1"/>
      <p:bldP spid="14" grpId="0"/>
      <p:bldP spid="14" grpId="1"/>
      <p:bldP spid="24" grpId="0"/>
      <p:bldP spid="24" grpId="1"/>
      <p:bldP spid="25" grpId="0" animBg="1"/>
      <p:bldP spid="25" grpId="1" animBg="1"/>
      <p:bldP spid="28" grpId="0" animBg="1"/>
      <p:bldP spid="28" grpId="1" animBg="1"/>
      <p:bldP spid="30" grpId="0"/>
      <p:bldP spid="3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F2C6F9-E0A9-4504-B58E-B4B88F8B7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0619" l="5618" r="89888">
                        <a14:foregroundMark x1="50562" y1="28143" x2="50562" y2="28143"/>
                        <a14:foregroundMark x1="47004" y1="47467" x2="47004" y2="47467"/>
                        <a14:foregroundMark x1="70225" y1="62289" x2="70225" y2="62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840" y="61389"/>
            <a:ext cx="3255546" cy="3249450"/>
          </a:xfrm>
          <a:prstGeom prst="rect">
            <a:avLst/>
          </a:prstGeom>
        </p:spPr>
      </p:pic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5805E11D-E172-409A-A730-0405301F3168}"/>
              </a:ext>
            </a:extLst>
          </p:cNvPr>
          <p:cNvSpPr/>
          <p:nvPr/>
        </p:nvSpPr>
        <p:spPr>
          <a:xfrm rot="-5400000">
            <a:off x="8842626" y="4158452"/>
            <a:ext cx="1620000" cy="1440000"/>
          </a:xfrm>
          <a:prstGeom prst="flowChartDela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64C9D84-F351-445A-80A9-7BA6A1FFBD39}"/>
              </a:ext>
            </a:extLst>
          </p:cNvPr>
          <p:cNvSpPr/>
          <p:nvPr/>
        </p:nvSpPr>
        <p:spPr>
          <a:xfrm>
            <a:off x="9022626" y="2664938"/>
            <a:ext cx="1260000" cy="126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C266C27-B41F-4BBF-B394-0B7265C4A688}"/>
              </a:ext>
            </a:extLst>
          </p:cNvPr>
          <p:cNvGrpSpPr/>
          <p:nvPr/>
        </p:nvGrpSpPr>
        <p:grpSpPr>
          <a:xfrm>
            <a:off x="5892432" y="525292"/>
            <a:ext cx="396262" cy="554557"/>
            <a:chOff x="5892432" y="525292"/>
            <a:chExt cx="396262" cy="55455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CC8743-A9D8-4805-80EC-344EBC0F01CA}"/>
                </a:ext>
              </a:extLst>
            </p:cNvPr>
            <p:cNvSpPr txBox="1"/>
            <p:nvPr/>
          </p:nvSpPr>
          <p:spPr>
            <a:xfrm>
              <a:off x="5892432" y="525851"/>
              <a:ext cx="3962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>
                  <a:ln w="63500">
                    <a:solidFill>
                      <a:schemeClr val="bg1"/>
                    </a:solidFill>
                  </a:ln>
                </a:rPr>
                <a:t>2</a:t>
              </a:r>
              <a:endParaRPr lang="ko-KR" altLang="en-US" sz="3000" dirty="0">
                <a:ln w="635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2E7A5C-51B6-47CD-A2C4-1D040F079998}"/>
                </a:ext>
              </a:extLst>
            </p:cNvPr>
            <p:cNvSpPr txBox="1"/>
            <p:nvPr/>
          </p:nvSpPr>
          <p:spPr>
            <a:xfrm>
              <a:off x="5892432" y="525292"/>
              <a:ext cx="3962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/>
                <a:t>2</a:t>
              </a:r>
              <a:endParaRPr lang="ko-KR" altLang="en-US" sz="3000" dirty="0"/>
            </a:p>
          </p:txBody>
        </p:sp>
      </p:grpSp>
      <p:sp>
        <p:nvSpPr>
          <p:cNvPr id="2" name="순서도: 지연 1">
            <a:extLst>
              <a:ext uri="{FF2B5EF4-FFF2-40B4-BE49-F238E27FC236}">
                <a16:creationId xmlns:a16="http://schemas.microsoft.com/office/drawing/2014/main" id="{6E8C5B83-7AA3-44D1-941B-A02E48C401D5}"/>
              </a:ext>
            </a:extLst>
          </p:cNvPr>
          <p:cNvSpPr/>
          <p:nvPr/>
        </p:nvSpPr>
        <p:spPr>
          <a:xfrm rot="-5400000">
            <a:off x="8842626" y="4158452"/>
            <a:ext cx="1620000" cy="1440000"/>
          </a:xfrm>
          <a:prstGeom prst="flowChartDela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006184C-65C8-4D0C-8C0D-79B38CBB99B7}"/>
              </a:ext>
            </a:extLst>
          </p:cNvPr>
          <p:cNvSpPr/>
          <p:nvPr/>
        </p:nvSpPr>
        <p:spPr>
          <a:xfrm>
            <a:off x="9022626" y="2664938"/>
            <a:ext cx="1260000" cy="12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E0E04D-9DF4-4727-B1C5-92C2B0823F2F}"/>
              </a:ext>
            </a:extLst>
          </p:cNvPr>
          <p:cNvSpPr/>
          <p:nvPr/>
        </p:nvSpPr>
        <p:spPr>
          <a:xfrm>
            <a:off x="1744579" y="4572000"/>
            <a:ext cx="4147853" cy="99862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Dermis</a:t>
            </a:r>
            <a:endParaRPr lang="ko-KR" altLang="en-US" sz="4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4671B6-6C99-4D7E-994B-FA7813CF4A2B}"/>
              </a:ext>
            </a:extLst>
          </p:cNvPr>
          <p:cNvSpPr/>
          <p:nvPr/>
        </p:nvSpPr>
        <p:spPr>
          <a:xfrm>
            <a:off x="1744578" y="4082262"/>
            <a:ext cx="4147853" cy="3943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New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DAAB31-556A-49B6-A061-696A0A687513}"/>
              </a:ext>
            </a:extLst>
          </p:cNvPr>
          <p:cNvSpPr/>
          <p:nvPr/>
        </p:nvSpPr>
        <p:spPr>
          <a:xfrm>
            <a:off x="1744577" y="3592524"/>
            <a:ext cx="4147853" cy="3943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Old</a:t>
            </a:r>
            <a:endParaRPr lang="ko-KR" alt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29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-0.0013 -0.07152 " pathEditMode="relative" rAng="0" ptsTypes="AA">
                                      <p:cBhvr>
                                        <p:cTn id="3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"/>
                            </p:stCondLst>
                            <p:childTnLst>
                              <p:par>
                                <p:cTn id="3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7" grpId="3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0B5C4434-F035-4C30-85ED-26A885BC77FB}"/>
              </a:ext>
            </a:extLst>
          </p:cNvPr>
          <p:cNvSpPr/>
          <p:nvPr/>
        </p:nvSpPr>
        <p:spPr>
          <a:xfrm rot="-5400000">
            <a:off x="8842626" y="4158452"/>
            <a:ext cx="1620000" cy="1440000"/>
          </a:xfrm>
          <a:prstGeom prst="flowChartDela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86107BC-E5D1-49E6-A848-83AB6EB043C8}"/>
              </a:ext>
            </a:extLst>
          </p:cNvPr>
          <p:cNvSpPr/>
          <p:nvPr/>
        </p:nvSpPr>
        <p:spPr>
          <a:xfrm>
            <a:off x="9022626" y="2664938"/>
            <a:ext cx="1260000" cy="12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B0355C-1DE6-484A-ACE2-1E2A1046F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0619" l="5618" r="89888">
                        <a14:foregroundMark x1="50562" y1="28143" x2="50562" y2="28143"/>
                        <a14:foregroundMark x1="47004" y1="47467" x2="47004" y2="47467"/>
                        <a14:foregroundMark x1="70225" y1="62289" x2="70225" y2="62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840" y="61389"/>
            <a:ext cx="3255546" cy="32494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2C07AED-D468-451D-B173-CEEAC0789CE9}"/>
              </a:ext>
            </a:extLst>
          </p:cNvPr>
          <p:cNvGrpSpPr/>
          <p:nvPr/>
        </p:nvGrpSpPr>
        <p:grpSpPr>
          <a:xfrm>
            <a:off x="5895482" y="525292"/>
            <a:ext cx="396262" cy="554557"/>
            <a:chOff x="5892432" y="525292"/>
            <a:chExt cx="396262" cy="5545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6EC5D5-4319-4112-8CEF-3B805AFD2F5B}"/>
                </a:ext>
              </a:extLst>
            </p:cNvPr>
            <p:cNvSpPr txBox="1"/>
            <p:nvPr/>
          </p:nvSpPr>
          <p:spPr>
            <a:xfrm>
              <a:off x="5892432" y="525851"/>
              <a:ext cx="3962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>
                  <a:ln w="63500">
                    <a:solidFill>
                      <a:schemeClr val="bg1"/>
                    </a:solidFill>
                  </a:ln>
                </a:rPr>
                <a:t>3</a:t>
              </a:r>
              <a:endParaRPr lang="ko-KR" altLang="en-US" sz="3000" dirty="0">
                <a:ln w="635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81689D-B769-4C6F-BDD6-329EE6E646A2}"/>
                </a:ext>
              </a:extLst>
            </p:cNvPr>
            <p:cNvSpPr txBox="1"/>
            <p:nvPr/>
          </p:nvSpPr>
          <p:spPr>
            <a:xfrm>
              <a:off x="5892432" y="525292"/>
              <a:ext cx="3962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/>
                <a:t>3</a:t>
              </a:r>
              <a:endParaRPr lang="ko-KR" altLang="en-US" sz="30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26A6118-CE6F-4EAB-AA46-4164FB4BE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00" y="4485226"/>
            <a:ext cx="786452" cy="7864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2C22C6A-FCFB-4050-9C31-55FDC52A4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13" y="3029011"/>
            <a:ext cx="2704000" cy="270400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07C57FF5-3572-48F7-90DA-1F85718D7CDB}"/>
              </a:ext>
            </a:extLst>
          </p:cNvPr>
          <p:cNvSpPr/>
          <p:nvPr/>
        </p:nvSpPr>
        <p:spPr>
          <a:xfrm>
            <a:off x="6291744" y="4878452"/>
            <a:ext cx="619010" cy="39322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D402E8E-6C09-4F9F-AA26-AFF03E3EF5DF}"/>
              </a:ext>
            </a:extLst>
          </p:cNvPr>
          <p:cNvGrpSpPr/>
          <p:nvPr/>
        </p:nvGrpSpPr>
        <p:grpSpPr>
          <a:xfrm>
            <a:off x="4374716" y="4068452"/>
            <a:ext cx="3437793" cy="477054"/>
            <a:chOff x="4572848" y="4142483"/>
            <a:chExt cx="3437793" cy="4770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606476-D742-4AD3-9666-3F8E77056EAD}"/>
                </a:ext>
              </a:extLst>
            </p:cNvPr>
            <p:cNvSpPr txBox="1"/>
            <p:nvPr/>
          </p:nvSpPr>
          <p:spPr>
            <a:xfrm rot="20188898">
              <a:off x="4572848" y="4142483"/>
              <a:ext cx="343779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ln w="63500">
                    <a:solidFill>
                      <a:schemeClr val="bg1"/>
                    </a:solidFill>
                  </a:ln>
                </a:rPr>
                <a:t>Multiple Organ Failure</a:t>
              </a:r>
              <a:endParaRPr lang="ko-KR" altLang="en-US" sz="2500" dirty="0">
                <a:ln w="635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1E026F-20A3-4BA2-AE28-F1754070E0FC}"/>
                </a:ext>
              </a:extLst>
            </p:cNvPr>
            <p:cNvSpPr txBox="1"/>
            <p:nvPr/>
          </p:nvSpPr>
          <p:spPr>
            <a:xfrm rot="20188898">
              <a:off x="4572849" y="4142483"/>
              <a:ext cx="343779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/>
                <a:t>Multiple Organ Failure</a:t>
              </a:r>
              <a:endParaRPr lang="ko-KR" altLang="en-US" sz="25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CE7F090-ADED-4196-9DEF-5167F4236F64}"/>
              </a:ext>
            </a:extLst>
          </p:cNvPr>
          <p:cNvGrpSpPr/>
          <p:nvPr/>
        </p:nvGrpSpPr>
        <p:grpSpPr>
          <a:xfrm>
            <a:off x="4546657" y="5193036"/>
            <a:ext cx="3093909" cy="374291"/>
            <a:chOff x="4546657" y="5193036"/>
            <a:chExt cx="3093909" cy="37429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E32B98-07B1-4A5E-8EDB-BED853347B0E}"/>
                </a:ext>
              </a:extLst>
            </p:cNvPr>
            <p:cNvSpPr txBox="1"/>
            <p:nvPr/>
          </p:nvSpPr>
          <p:spPr>
            <a:xfrm>
              <a:off x="4546657" y="5197995"/>
              <a:ext cx="3093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n w="63500">
                    <a:solidFill>
                      <a:schemeClr val="bg1"/>
                    </a:solidFill>
                  </a:ln>
                </a:rPr>
                <a:t>On stomach and </a:t>
              </a:r>
              <a:r>
                <a:rPr lang="en-US" altLang="ko-KR" b="0" i="0" dirty="0">
                  <a:ln w="63500">
                    <a:solidFill>
                      <a:schemeClr val="bg1"/>
                    </a:solidFill>
                  </a:ln>
                  <a:solidFill>
                    <a:srgbClr val="202124"/>
                  </a:solidFill>
                  <a:effectLst/>
                  <a:latin typeface="Apple SD Gothic Neo"/>
                </a:rPr>
                <a:t>Duodenum</a:t>
              </a:r>
              <a:endParaRPr lang="ko-KR" altLang="en-US" dirty="0">
                <a:ln w="635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511301-B72F-4900-A71D-F50889638BF5}"/>
                </a:ext>
              </a:extLst>
            </p:cNvPr>
            <p:cNvSpPr txBox="1"/>
            <p:nvPr/>
          </p:nvSpPr>
          <p:spPr>
            <a:xfrm>
              <a:off x="4546657" y="5193036"/>
              <a:ext cx="3093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On stomach and </a:t>
              </a:r>
              <a:r>
                <a:rPr lang="en-US" altLang="ko-KR" b="0" i="0" dirty="0">
                  <a:solidFill>
                    <a:srgbClr val="202124"/>
                  </a:solidFill>
                  <a:effectLst/>
                  <a:latin typeface="Apple SD Gothic Neo"/>
                </a:rPr>
                <a:t>Duodenum</a:t>
              </a:r>
              <a:endParaRPr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6426C28-990A-4E9D-9AC9-CA72BE5FBC7C}"/>
              </a:ext>
            </a:extLst>
          </p:cNvPr>
          <p:cNvSpPr txBox="1"/>
          <p:nvPr/>
        </p:nvSpPr>
        <p:spPr>
          <a:xfrm>
            <a:off x="443964" y="4008172"/>
            <a:ext cx="2345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No Food</a:t>
            </a:r>
          </a:p>
          <a:p>
            <a:r>
              <a:rPr lang="en-US" altLang="ko-KR" sz="2800" dirty="0"/>
              <a:t>No digestion</a:t>
            </a:r>
            <a:endParaRPr lang="ko-KR" altLang="en-US" sz="2800" dirty="0"/>
          </a:p>
        </p:txBody>
      </p:sp>
      <p:sp>
        <p:nvSpPr>
          <p:cNvPr id="29" name="같음 기호 28">
            <a:extLst>
              <a:ext uri="{FF2B5EF4-FFF2-40B4-BE49-F238E27FC236}">
                <a16:creationId xmlns:a16="http://schemas.microsoft.com/office/drawing/2014/main" id="{751581A9-C00C-4376-A541-D8F1EC6EFDB1}"/>
              </a:ext>
            </a:extLst>
          </p:cNvPr>
          <p:cNvSpPr/>
          <p:nvPr/>
        </p:nvSpPr>
        <p:spPr>
          <a:xfrm>
            <a:off x="3015053" y="4147097"/>
            <a:ext cx="1181751" cy="676256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49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5" grpId="0" animBg="1"/>
      <p:bldP spid="5" grpId="1" animBg="1"/>
      <p:bldP spid="28" grpId="0"/>
      <p:bldP spid="28" grpId="1"/>
      <p:bldP spid="29" grpId="0" animBg="1"/>
      <p:bldP spid="2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F36837-5403-4B74-83C4-B34648B5C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0619" l="5618" r="89888">
                        <a14:foregroundMark x1="50562" y1="28143" x2="50562" y2="28143"/>
                        <a14:foregroundMark x1="47004" y1="47467" x2="47004" y2="47467"/>
                        <a14:foregroundMark x1="70225" y1="62289" x2="70225" y2="62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840" y="61389"/>
            <a:ext cx="3255546" cy="324945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DA050BC-FD98-4A10-AA5B-70EFFE158EE8}"/>
              </a:ext>
            </a:extLst>
          </p:cNvPr>
          <p:cNvGrpSpPr/>
          <p:nvPr/>
        </p:nvGrpSpPr>
        <p:grpSpPr>
          <a:xfrm>
            <a:off x="5675068" y="472130"/>
            <a:ext cx="837089" cy="554557"/>
            <a:chOff x="5892432" y="525292"/>
            <a:chExt cx="837089" cy="5545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93BF66-D80B-42CA-AB4C-6B47DED83CA4}"/>
                </a:ext>
              </a:extLst>
            </p:cNvPr>
            <p:cNvSpPr txBox="1"/>
            <p:nvPr/>
          </p:nvSpPr>
          <p:spPr>
            <a:xfrm>
              <a:off x="5892432" y="525851"/>
              <a:ext cx="83708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>
                  <a:ln w="63500">
                    <a:solidFill>
                      <a:schemeClr val="bg1"/>
                    </a:solidFill>
                  </a:ln>
                </a:rPr>
                <a:t>End</a:t>
              </a:r>
              <a:endParaRPr lang="ko-KR" altLang="en-US" sz="3000" dirty="0">
                <a:ln w="635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EA4B7F-E471-4DB4-A962-C94D5D4CDBF4}"/>
                </a:ext>
              </a:extLst>
            </p:cNvPr>
            <p:cNvSpPr txBox="1"/>
            <p:nvPr/>
          </p:nvSpPr>
          <p:spPr>
            <a:xfrm>
              <a:off x="5892432" y="525292"/>
              <a:ext cx="83708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/>
                <a:t>End</a:t>
              </a:r>
              <a:endParaRPr lang="ko-KR" altLang="en-US" sz="3000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36EAE2D5-7B71-406B-8109-857429E62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642" y="2864272"/>
            <a:ext cx="2704000" cy="270400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6317689F-E281-42B2-8F6A-CD52353D7C58}"/>
              </a:ext>
            </a:extLst>
          </p:cNvPr>
          <p:cNvSpPr/>
          <p:nvPr/>
        </p:nvSpPr>
        <p:spPr>
          <a:xfrm>
            <a:off x="10023773" y="4713713"/>
            <a:ext cx="619010" cy="39322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A10B507-2B83-4965-A734-2081E690E0B0}"/>
              </a:ext>
            </a:extLst>
          </p:cNvPr>
          <p:cNvGrpSpPr/>
          <p:nvPr/>
        </p:nvGrpSpPr>
        <p:grpSpPr>
          <a:xfrm>
            <a:off x="8106745" y="3903713"/>
            <a:ext cx="3437793" cy="477054"/>
            <a:chOff x="4572848" y="4142483"/>
            <a:chExt cx="3437793" cy="4770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50A31E-A7CE-4C75-8CC1-416B15CD5300}"/>
                </a:ext>
              </a:extLst>
            </p:cNvPr>
            <p:cNvSpPr txBox="1"/>
            <p:nvPr/>
          </p:nvSpPr>
          <p:spPr>
            <a:xfrm rot="20188898">
              <a:off x="4572848" y="4142483"/>
              <a:ext cx="343779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ln w="63500">
                    <a:solidFill>
                      <a:schemeClr val="bg1"/>
                    </a:solidFill>
                  </a:ln>
                </a:rPr>
                <a:t>Multiple Organ Failure</a:t>
              </a:r>
              <a:endParaRPr lang="ko-KR" altLang="en-US" sz="2500" dirty="0">
                <a:ln w="635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7D736D-0030-46CF-AB2E-608A9E344CDF}"/>
                </a:ext>
              </a:extLst>
            </p:cNvPr>
            <p:cNvSpPr txBox="1"/>
            <p:nvPr/>
          </p:nvSpPr>
          <p:spPr>
            <a:xfrm rot="20188898">
              <a:off x="4572849" y="4142483"/>
              <a:ext cx="343779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/>
                <a:t>Multiple Organ Failure</a:t>
              </a:r>
              <a:endParaRPr lang="ko-KR" altLang="en-US" sz="25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04C42E-D11C-4FA0-BB8B-460973CE98B3}"/>
              </a:ext>
            </a:extLst>
          </p:cNvPr>
          <p:cNvSpPr txBox="1"/>
          <p:nvPr/>
        </p:nvSpPr>
        <p:spPr>
          <a:xfrm>
            <a:off x="4849602" y="3880921"/>
            <a:ext cx="2488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Death By</a:t>
            </a:r>
            <a:endParaRPr lang="ko-KR" altLang="en-US" sz="4000" dirty="0"/>
          </a:p>
        </p:txBody>
      </p:sp>
      <p:sp>
        <p:nvSpPr>
          <p:cNvPr id="15" name="하트 14">
            <a:extLst>
              <a:ext uri="{FF2B5EF4-FFF2-40B4-BE49-F238E27FC236}">
                <a16:creationId xmlns:a16="http://schemas.microsoft.com/office/drawing/2014/main" id="{4952A4E8-CCD9-4E52-909E-1916E627B118}"/>
              </a:ext>
            </a:extLst>
          </p:cNvPr>
          <p:cNvSpPr/>
          <p:nvPr/>
        </p:nvSpPr>
        <p:spPr>
          <a:xfrm>
            <a:off x="1225565" y="3310839"/>
            <a:ext cx="2488019" cy="2257433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816F490-50FD-4251-97ED-04F6961345BB}"/>
              </a:ext>
            </a:extLst>
          </p:cNvPr>
          <p:cNvGrpSpPr/>
          <p:nvPr/>
        </p:nvGrpSpPr>
        <p:grpSpPr>
          <a:xfrm>
            <a:off x="1506900" y="4123939"/>
            <a:ext cx="3342701" cy="464868"/>
            <a:chOff x="4546656" y="5194792"/>
            <a:chExt cx="3093910" cy="46486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780CF2-B212-4FBF-932A-B867904845FA}"/>
                </a:ext>
              </a:extLst>
            </p:cNvPr>
            <p:cNvSpPr txBox="1"/>
            <p:nvPr/>
          </p:nvSpPr>
          <p:spPr>
            <a:xfrm>
              <a:off x="4546657" y="5197995"/>
              <a:ext cx="30939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 w="63500">
                    <a:solidFill>
                      <a:schemeClr val="bg1"/>
                    </a:solidFill>
                  </a:ln>
                </a:rPr>
                <a:t>Heart Attack</a:t>
              </a:r>
              <a:endParaRPr lang="ko-KR" altLang="en-US" sz="2400" dirty="0">
                <a:ln w="635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6DE873-2CAE-4560-B848-F8868DDA6476}"/>
                </a:ext>
              </a:extLst>
            </p:cNvPr>
            <p:cNvSpPr txBox="1"/>
            <p:nvPr/>
          </p:nvSpPr>
          <p:spPr>
            <a:xfrm>
              <a:off x="4546656" y="5194792"/>
              <a:ext cx="1903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Heart Attack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795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24DC2C-8254-4A86-8352-DFB43E7B1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4" b="90619" l="5618" r="89888">
                        <a14:foregroundMark x1="50562" y1="28143" x2="50562" y2="28143"/>
                        <a14:foregroundMark x1="47004" y1="47467" x2="47004" y2="47467"/>
                        <a14:foregroundMark x1="70225" y1="62289" x2="70225" y2="62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840" y="61389"/>
            <a:ext cx="3255546" cy="32494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1409EA2-C78F-482F-992E-344E389C50D9}"/>
              </a:ext>
            </a:extLst>
          </p:cNvPr>
          <p:cNvGrpSpPr/>
          <p:nvPr/>
        </p:nvGrpSpPr>
        <p:grpSpPr>
          <a:xfrm>
            <a:off x="5151432" y="631619"/>
            <a:ext cx="1884362" cy="554557"/>
            <a:chOff x="5892432" y="525292"/>
            <a:chExt cx="1884362" cy="55455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6299BC-35FC-4099-B404-EBAD4BC92E4D}"/>
                </a:ext>
              </a:extLst>
            </p:cNvPr>
            <p:cNvSpPr txBox="1"/>
            <p:nvPr/>
          </p:nvSpPr>
          <p:spPr>
            <a:xfrm>
              <a:off x="5892432" y="525851"/>
              <a:ext cx="18843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>
                  <a:ln w="63500">
                    <a:solidFill>
                      <a:schemeClr val="bg1"/>
                    </a:solidFill>
                  </a:ln>
                </a:rPr>
                <a:t>Reference</a:t>
              </a:r>
              <a:endParaRPr lang="ko-KR" altLang="en-US" sz="3000" dirty="0">
                <a:ln w="63500"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2E2FBE-EE4F-441F-A56B-15873C3F910C}"/>
                </a:ext>
              </a:extLst>
            </p:cNvPr>
            <p:cNvSpPr txBox="1"/>
            <p:nvPr/>
          </p:nvSpPr>
          <p:spPr>
            <a:xfrm>
              <a:off x="5892432" y="525292"/>
              <a:ext cx="18843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dirty="0"/>
                <a:t>Reference</a:t>
              </a:r>
              <a:endParaRPr lang="ko-KR" altLang="en-US" sz="30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E5868-43E4-44AC-AA23-389290F6EC65}"/>
              </a:ext>
            </a:extLst>
          </p:cNvPr>
          <p:cNvSpPr txBox="1"/>
          <p:nvPr/>
        </p:nvSpPr>
        <p:spPr>
          <a:xfrm>
            <a:off x="1083020" y="3280904"/>
            <a:ext cx="100211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https://ko.wikipedia.org/wiki/%EC%97%BC%EC%83%89%EC%B2%B4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>
                <a:hlinkClick r:id="rId5"/>
              </a:rPr>
              <a:t>https://ko.wikipedia.org/wiki/%EB%8F%84%EC%B9%B4%EC%9D%B4_%EC%B4%8C_%EB%B0%A9%EC%82%AC%EB%8A%A5_%EB%88%84%EC%B6%9C_%EC%82%AC%EA%B3%A0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>
                <a:hlinkClick r:id="rId6"/>
              </a:rPr>
              <a:t>https://ko.wikipedia.org/wiki/%EA%B8%89%EC%84%B1%EB%B0%A9%EC%82%AC%EC%84%A0%EC%A6%9D%ED%9B%84%EA%B5%B0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61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15234-D831-4243-B8EB-5E6BC7728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993" y="2700229"/>
            <a:ext cx="1659903" cy="1325563"/>
          </a:xfrm>
        </p:spPr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592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FC909-2508-4E11-A0BE-CB55E0712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Two</a:t>
            </a:r>
            <a:r>
              <a:rPr lang="ko-KR" altLang="en-US" dirty="0"/>
              <a:t> </a:t>
            </a:r>
            <a:r>
              <a:rPr lang="en-US" altLang="ko-KR" dirty="0"/>
              <a:t>types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radiation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5DAF-3C3C-4394-B468-36BCB9E6168E}"/>
              </a:ext>
            </a:extLst>
          </p:cNvPr>
          <p:cNvSpPr txBox="1"/>
          <p:nvPr/>
        </p:nvSpPr>
        <p:spPr>
          <a:xfrm>
            <a:off x="1225485" y="3090366"/>
            <a:ext cx="4100660" cy="8309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Ionizing radiation</a:t>
            </a:r>
          </a:p>
          <a:p>
            <a:pPr algn="ctr"/>
            <a:r>
              <a:rPr lang="en-US" altLang="ko-KR" sz="2000" b="1" dirty="0"/>
              <a:t>(</a:t>
            </a:r>
            <a:r>
              <a:rPr lang="ko-KR" altLang="en-US" sz="2000" b="1" dirty="0"/>
              <a:t>전리 방사선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45EE6F-7179-41EE-B4CE-956DDAD3139B}"/>
              </a:ext>
            </a:extLst>
          </p:cNvPr>
          <p:cNvSpPr txBox="1"/>
          <p:nvPr/>
        </p:nvSpPr>
        <p:spPr>
          <a:xfrm>
            <a:off x="6966409" y="3090365"/>
            <a:ext cx="4100660" cy="830997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Nonionizing radiation</a:t>
            </a:r>
          </a:p>
          <a:p>
            <a:pPr algn="ctr"/>
            <a:r>
              <a:rPr lang="en-US" altLang="ko-KR" sz="2000" b="1" dirty="0"/>
              <a:t>(</a:t>
            </a:r>
            <a:r>
              <a:rPr lang="ko-KR" altLang="en-US" sz="2000" b="1" dirty="0" err="1"/>
              <a:t>비전리</a:t>
            </a:r>
            <a:r>
              <a:rPr lang="ko-KR" altLang="en-US" sz="2000" b="1" dirty="0"/>
              <a:t> 방사선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9951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FCBE6-C5A2-4944-A36D-5B9700EA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physical property of radiation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6085E9-0F6E-47D0-A38C-B64515382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5892" y="1819373"/>
            <a:ext cx="2033831" cy="160962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Alpha</a:t>
            </a:r>
            <a:r>
              <a:rPr lang="ko-KR" altLang="en-US" sz="2000" dirty="0"/>
              <a:t> </a:t>
            </a:r>
            <a:r>
              <a:rPr lang="en-US" altLang="ko-KR" sz="2000" dirty="0"/>
              <a:t>ray</a:t>
            </a:r>
          </a:p>
          <a:p>
            <a:r>
              <a:rPr lang="en-US" altLang="ko-KR" sz="2000" dirty="0"/>
              <a:t>Beta ray</a:t>
            </a:r>
          </a:p>
          <a:p>
            <a:r>
              <a:rPr lang="en-US" altLang="ko-KR" sz="2000" dirty="0"/>
              <a:t>Gamma ray</a:t>
            </a:r>
          </a:p>
          <a:p>
            <a:r>
              <a:rPr lang="en-US" altLang="ko-KR" sz="2000" dirty="0"/>
              <a:t>X ray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11FA6C-F6E4-4294-A157-B835C98E3447}"/>
              </a:ext>
            </a:extLst>
          </p:cNvPr>
          <p:cNvSpPr txBox="1"/>
          <p:nvPr/>
        </p:nvSpPr>
        <p:spPr>
          <a:xfrm>
            <a:off x="358219" y="1819373"/>
            <a:ext cx="4668626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Ionizing radiation (</a:t>
            </a:r>
            <a:r>
              <a:rPr lang="ko-KR" altLang="en-US" sz="2400" b="1" dirty="0"/>
              <a:t>전리 방사선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31D1CB-AEB8-49CC-B77A-2F7C4A460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806" y="3959095"/>
            <a:ext cx="7531487" cy="253378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9297942-4DAE-4299-83CF-E6CDAA213A45}"/>
              </a:ext>
            </a:extLst>
          </p:cNvPr>
          <p:cNvSpPr/>
          <p:nvPr/>
        </p:nvSpPr>
        <p:spPr>
          <a:xfrm>
            <a:off x="2469822" y="3959094"/>
            <a:ext cx="3252247" cy="10842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166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FCBE6-C5A2-4944-A36D-5B9700EA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physical property of radiation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6085E9-0F6E-47D0-A38C-B64515382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0231" y="1819373"/>
            <a:ext cx="2363769" cy="1549372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/>
              <a:t>Visible</a:t>
            </a:r>
            <a:r>
              <a:rPr lang="ko-KR" altLang="en-US" sz="2000" dirty="0"/>
              <a:t> </a:t>
            </a:r>
            <a:r>
              <a:rPr lang="en-US" altLang="ko-KR" sz="2000" dirty="0"/>
              <a:t>light</a:t>
            </a:r>
          </a:p>
          <a:p>
            <a:r>
              <a:rPr lang="en-US" altLang="ko-KR" sz="2000" dirty="0"/>
              <a:t>Infrared</a:t>
            </a:r>
          </a:p>
          <a:p>
            <a:r>
              <a:rPr lang="en-US" altLang="ko-KR" sz="2000" dirty="0"/>
              <a:t>Microwave</a:t>
            </a:r>
          </a:p>
          <a:p>
            <a:r>
              <a:rPr lang="en-US" altLang="ko-KR" sz="2000" dirty="0"/>
              <a:t>Radio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11FA6C-F6E4-4294-A157-B835C98E3447}"/>
              </a:ext>
            </a:extLst>
          </p:cNvPr>
          <p:cNvSpPr txBox="1"/>
          <p:nvPr/>
        </p:nvSpPr>
        <p:spPr>
          <a:xfrm>
            <a:off x="358218" y="1819373"/>
            <a:ext cx="5646656" cy="461665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Nonionizing </a:t>
            </a:r>
            <a:r>
              <a:rPr lang="en-US" altLang="ko-KR" sz="2400" b="1"/>
              <a:t>radiation (</a:t>
            </a:r>
            <a:r>
              <a:rPr lang="ko-KR" altLang="en-US" sz="2400" b="1" dirty="0" err="1"/>
              <a:t>비전리</a:t>
            </a:r>
            <a:r>
              <a:rPr lang="ko-KR" altLang="en-US" sz="2400" b="1" dirty="0"/>
              <a:t> 방사선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8B1852-FD16-4999-A2B1-FDCC318F3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806" y="3959095"/>
            <a:ext cx="7531487" cy="253378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EFD66F7-E0F5-45E2-A43E-FE58515AB8F9}"/>
              </a:ext>
            </a:extLst>
          </p:cNvPr>
          <p:cNvSpPr/>
          <p:nvPr/>
        </p:nvSpPr>
        <p:spPr>
          <a:xfrm>
            <a:off x="5561815" y="3959094"/>
            <a:ext cx="3252247" cy="108424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89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0E86C-8B41-4F80-8E1A-3FB3D272A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70" y="230794"/>
            <a:ext cx="10515600" cy="883805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Alpha Ray (</a:t>
            </a:r>
            <a:r>
              <a:rPr lang="en-US" altLang="ko-KR" sz="40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He</a:t>
            </a:r>
            <a:r>
              <a:rPr lang="en-US" altLang="ko-KR" sz="4000" b="1" i="0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2+</a:t>
            </a:r>
            <a:r>
              <a:rPr lang="en-US" altLang="ko-KR" sz="4000" b="1" dirty="0"/>
              <a:t>)</a:t>
            </a:r>
            <a:endParaRPr lang="ko-KR" altLang="en-US" sz="4000" b="1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E154D8E-2C16-4784-8755-E25DCEF58A19}"/>
              </a:ext>
            </a:extLst>
          </p:cNvPr>
          <p:cNvGrpSpPr/>
          <p:nvPr/>
        </p:nvGrpSpPr>
        <p:grpSpPr>
          <a:xfrm>
            <a:off x="356072" y="1240448"/>
            <a:ext cx="4869940" cy="1190846"/>
            <a:chOff x="838200" y="1812262"/>
            <a:chExt cx="4869940" cy="119084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94883FB-B7D4-4034-95FF-1580A4B01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812262"/>
              <a:ext cx="4869940" cy="8838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7D9F2B-A1DD-46BB-B0DA-F943EA91AD5F}"/>
                </a:ext>
              </a:extLst>
            </p:cNvPr>
            <p:cNvSpPr txBox="1"/>
            <p:nvPr/>
          </p:nvSpPr>
          <p:spPr>
            <a:xfrm>
              <a:off x="2436646" y="2632172"/>
              <a:ext cx="1673047" cy="370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(Alpha Decay)</a:t>
              </a:r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BCDB1E0-AF2C-4A43-9037-CC2600833FB9}"/>
              </a:ext>
            </a:extLst>
          </p:cNvPr>
          <p:cNvSpPr txBox="1"/>
          <p:nvPr/>
        </p:nvSpPr>
        <p:spPr>
          <a:xfrm>
            <a:off x="512189" y="3019682"/>
            <a:ext cx="85941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&lt;property&gt;</a:t>
            </a:r>
          </a:p>
          <a:p>
            <a:endParaRPr lang="en-US" altLang="ko-KR" sz="1000" b="1" dirty="0"/>
          </a:p>
          <a:p>
            <a:r>
              <a:rPr lang="en-US" altLang="ko-KR" sz="2400" dirty="0"/>
              <a:t>- Easily absorbed </a:t>
            </a:r>
          </a:p>
          <a:p>
            <a:r>
              <a:rPr lang="en-US" altLang="ko-KR" sz="2400" dirty="0"/>
              <a:t>- Dangerous</a:t>
            </a:r>
            <a:r>
              <a:rPr lang="ko-KR" altLang="en-US" sz="2400" dirty="0"/>
              <a:t> </a:t>
            </a:r>
            <a:r>
              <a:rPr lang="en-US" altLang="ko-KR" sz="2400" dirty="0"/>
              <a:t>if</a:t>
            </a:r>
            <a:r>
              <a:rPr lang="ko-KR" altLang="en-US" sz="2400" dirty="0"/>
              <a:t> </a:t>
            </a:r>
            <a:r>
              <a:rPr lang="en-US" altLang="ko-KR" sz="2400" dirty="0"/>
              <a:t>it enters human body</a:t>
            </a:r>
          </a:p>
          <a:p>
            <a:r>
              <a:rPr lang="en-US" altLang="ko-KR" sz="2400" dirty="0"/>
              <a:t>- Used in fire alarm (</a:t>
            </a:r>
            <a:r>
              <a:rPr lang="en-US" altLang="ko-KR" sz="2400" b="0" i="0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241</a:t>
            </a:r>
            <a:r>
              <a:rPr lang="en-US" altLang="ko-KR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</a:t>
            </a:r>
            <a:r>
              <a:rPr lang="en-US" altLang="ko-KR" sz="2400" dirty="0"/>
              <a:t>), unsealed source radiotherapy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5C4899-8A76-48FE-AF59-C73CF74B6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564" y="465354"/>
            <a:ext cx="3635408" cy="23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99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F85BA305-983F-4E36-941E-5BEA077C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70" y="230794"/>
            <a:ext cx="10515600" cy="883805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Unsealed source radiotherapy</a:t>
            </a:r>
            <a:endParaRPr lang="ko-KR" alt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CDFA1-67C5-4AF9-8BDB-C235384165C5}"/>
              </a:ext>
            </a:extLst>
          </p:cNvPr>
          <p:cNvSpPr txBox="1"/>
          <p:nvPr/>
        </p:nvSpPr>
        <p:spPr>
          <a:xfrm>
            <a:off x="433633" y="1329179"/>
            <a:ext cx="11067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rgbClr val="202122"/>
                </a:solidFill>
                <a:effectLst/>
              </a:rPr>
              <a:t>injecting radioactive substances called </a:t>
            </a:r>
            <a:r>
              <a:rPr lang="en-US" altLang="ko-KR" sz="2400" b="1" i="0" dirty="0">
                <a:solidFill>
                  <a:srgbClr val="FF0000"/>
                </a:solidFill>
                <a:effectLst/>
              </a:rPr>
              <a:t>radiopharmaceuticals</a:t>
            </a:r>
            <a:r>
              <a:rPr lang="en-US" altLang="ko-KR" sz="2400" b="1" i="0" dirty="0">
                <a:solidFill>
                  <a:srgbClr val="202122"/>
                </a:solidFill>
                <a:effectLst/>
              </a:rPr>
              <a:t> to treat medical conditions, particularly cancer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58F510-630B-42AC-AF88-74ADFA503103}"/>
              </a:ext>
            </a:extLst>
          </p:cNvPr>
          <p:cNvSpPr txBox="1"/>
          <p:nvPr/>
        </p:nvSpPr>
        <p:spPr>
          <a:xfrm>
            <a:off x="1178350" y="3629201"/>
            <a:ext cx="54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Generating Alpha ray : Radium (</a:t>
            </a:r>
            <a:r>
              <a:rPr lang="en-US" altLang="ko-KR" baseline="30000" dirty="0">
                <a:latin typeface="Arial" panose="020B0604020202020204" pitchFamily="34" charset="0"/>
              </a:rPr>
              <a:t>223</a:t>
            </a:r>
            <a:r>
              <a:rPr lang="en-US" altLang="ko-KR" dirty="0">
                <a:latin typeface="Arial" panose="020B0604020202020204" pitchFamily="34" charset="0"/>
              </a:rPr>
              <a:t>Ra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C03857-08A4-4FD1-B7AA-0F41B223ED3E}"/>
              </a:ext>
            </a:extLst>
          </p:cNvPr>
          <p:cNvSpPr txBox="1"/>
          <p:nvPr/>
        </p:nvSpPr>
        <p:spPr>
          <a:xfrm>
            <a:off x="1178350" y="4150512"/>
            <a:ext cx="805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Generating Beta ray : Calcium (</a:t>
            </a:r>
            <a:r>
              <a:rPr lang="en-US" altLang="ko-KR" b="0" i="0" baseline="30000" dirty="0">
                <a:effectLst/>
                <a:latin typeface="Arial" panose="020B0604020202020204" pitchFamily="34" charset="0"/>
              </a:rPr>
              <a:t>47</a:t>
            </a:r>
            <a:r>
              <a:rPr lang="en-US" altLang="ko-KR" dirty="0">
                <a:latin typeface="Arial" panose="020B0604020202020204" pitchFamily="34" charset="0"/>
              </a:rPr>
              <a:t>Ca), Carbon (</a:t>
            </a:r>
            <a:r>
              <a:rPr lang="en-US" altLang="ko-KR" baseline="30000" dirty="0">
                <a:latin typeface="Arial" panose="020B0604020202020204" pitchFamily="34" charset="0"/>
              </a:rPr>
              <a:t>14</a:t>
            </a:r>
            <a:r>
              <a:rPr lang="en-US" altLang="ko-KR" dirty="0">
                <a:latin typeface="Arial" panose="020B0604020202020204" pitchFamily="34" charset="0"/>
              </a:rPr>
              <a:t>C), Strontium (</a:t>
            </a:r>
            <a:r>
              <a:rPr lang="en-US" altLang="ko-KR" baseline="30000" dirty="0">
                <a:latin typeface="Arial" panose="020B0604020202020204" pitchFamily="34" charset="0"/>
              </a:rPr>
              <a:t>89</a:t>
            </a:r>
            <a:r>
              <a:rPr lang="en-US" altLang="ko-KR" dirty="0">
                <a:latin typeface="Arial" panose="020B0604020202020204" pitchFamily="34" charset="0"/>
              </a:rPr>
              <a:t>Sr)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D9533A-879E-4F06-8C5F-7F70DAC99D65}"/>
              </a:ext>
            </a:extLst>
          </p:cNvPr>
          <p:cNvSpPr txBox="1"/>
          <p:nvPr/>
        </p:nvSpPr>
        <p:spPr>
          <a:xfrm>
            <a:off x="1178350" y="4697825"/>
            <a:ext cx="970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Generating Gamma ray : Chromium (</a:t>
            </a:r>
            <a:r>
              <a:rPr lang="en-US" altLang="ko-KR" baseline="30000" dirty="0">
                <a:latin typeface="Arial" panose="020B0604020202020204" pitchFamily="34" charset="0"/>
              </a:rPr>
              <a:t>51</a:t>
            </a:r>
            <a:r>
              <a:rPr lang="en-US" altLang="ko-KR" dirty="0">
                <a:latin typeface="Arial" panose="020B0604020202020204" pitchFamily="34" charset="0"/>
              </a:rPr>
              <a:t>Cr</a:t>
            </a:r>
            <a:r>
              <a:rPr lang="en-US" altLang="ko-KR" dirty="0"/>
              <a:t>), Indium (</a:t>
            </a:r>
            <a:r>
              <a:rPr lang="en-US" altLang="ko-KR" baseline="30000" dirty="0">
                <a:latin typeface="Arial" panose="020B0604020202020204" pitchFamily="34" charset="0"/>
              </a:rPr>
              <a:t>111</a:t>
            </a:r>
            <a:r>
              <a:rPr lang="en-US" altLang="ko-KR" dirty="0">
                <a:latin typeface="Arial" panose="020B0604020202020204" pitchFamily="34" charset="0"/>
              </a:rPr>
              <a:t>In</a:t>
            </a:r>
            <a:r>
              <a:rPr lang="en-US" altLang="ko-KR" dirty="0"/>
              <a:t>), Iodine (</a:t>
            </a:r>
            <a:r>
              <a:rPr lang="en-US" altLang="ko-KR" baseline="30000" dirty="0">
                <a:latin typeface="Arial" panose="020B0604020202020204" pitchFamily="34" charset="0"/>
              </a:rPr>
              <a:t>123</a:t>
            </a:r>
            <a:r>
              <a:rPr lang="en-US" altLang="ko-KR" dirty="0">
                <a:latin typeface="Arial" panose="020B0604020202020204" pitchFamily="34" charset="0"/>
              </a:rPr>
              <a:t>I)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385576-8A32-4598-BCB8-846508CC9151}"/>
              </a:ext>
            </a:extLst>
          </p:cNvPr>
          <p:cNvSpPr txBox="1"/>
          <p:nvPr/>
        </p:nvSpPr>
        <p:spPr>
          <a:xfrm>
            <a:off x="892404" y="3094889"/>
            <a:ext cx="547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0" dirty="0">
                <a:solidFill>
                  <a:srgbClr val="FF0000"/>
                </a:solidFill>
                <a:effectLst/>
              </a:rPr>
              <a:t>Radiopharmaceuticals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85743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0E86C-8B41-4F80-8E1A-3FB3D272A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70" y="230794"/>
            <a:ext cx="10515600" cy="883805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Beta Ray (e- / e+)</a:t>
            </a:r>
            <a:endParaRPr lang="ko-KR" altLang="en-US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2F0BF2-E8B9-404B-9647-6EF7434A7614}"/>
              </a:ext>
            </a:extLst>
          </p:cNvPr>
          <p:cNvSpPr txBox="1"/>
          <p:nvPr/>
        </p:nvSpPr>
        <p:spPr>
          <a:xfrm>
            <a:off x="923827" y="1527142"/>
            <a:ext cx="2978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 → p + </a:t>
            </a:r>
            <a:r>
              <a:rPr lang="en-US" altLang="ko-KR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e-</a:t>
            </a:r>
            <a:r>
              <a:rPr lang="en-US" altLang="ko-KR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+ </a:t>
            </a:r>
            <a:r>
              <a:rPr lang="el-GR" altLang="ko-KR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ν</a:t>
            </a:r>
            <a:r>
              <a:rPr lang="en-US" altLang="ko-KR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</a:t>
            </a:r>
            <a:endParaRPr lang="en-US" altLang="ko-KR" sz="2800" b="1" dirty="0"/>
          </a:p>
          <a:p>
            <a:pPr algn="ctr"/>
            <a:r>
              <a:rPr lang="en-US" altLang="ko-KR" sz="2000" dirty="0"/>
              <a:t>(Beta- decay)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CEAA5-4153-444F-AA29-0247043E49FA}"/>
              </a:ext>
            </a:extLst>
          </p:cNvPr>
          <p:cNvSpPr txBox="1"/>
          <p:nvPr/>
        </p:nvSpPr>
        <p:spPr>
          <a:xfrm>
            <a:off x="6799870" y="1527142"/>
            <a:ext cx="2978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202122"/>
                </a:solidFill>
                <a:latin typeface="Arial" panose="020B0604020202020204" pitchFamily="34" charset="0"/>
              </a:rPr>
              <a:t>p</a:t>
            </a:r>
            <a:r>
              <a:rPr lang="en-US" altLang="ko-KR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→ n + </a:t>
            </a:r>
            <a:r>
              <a:rPr lang="en-US" altLang="ko-KR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e+</a:t>
            </a:r>
            <a:r>
              <a:rPr lang="en-US" altLang="ko-KR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+ </a:t>
            </a:r>
            <a:r>
              <a:rPr lang="el-GR" altLang="ko-KR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ν</a:t>
            </a:r>
            <a:r>
              <a:rPr lang="en-US" altLang="ko-KR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</a:t>
            </a:r>
            <a:endParaRPr lang="en-US" altLang="ko-KR" sz="2800" b="1" dirty="0"/>
          </a:p>
          <a:p>
            <a:pPr algn="ctr"/>
            <a:r>
              <a:rPr lang="en-US" altLang="ko-KR" sz="2000" dirty="0"/>
              <a:t>(Beta+ decay)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4A1A0-9FAF-4CBD-86F4-7A75DBB88DC8}"/>
              </a:ext>
            </a:extLst>
          </p:cNvPr>
          <p:cNvSpPr txBox="1"/>
          <p:nvPr/>
        </p:nvSpPr>
        <p:spPr>
          <a:xfrm>
            <a:off x="512190" y="3019682"/>
            <a:ext cx="784938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&lt;property&gt;</a:t>
            </a:r>
          </a:p>
          <a:p>
            <a:endParaRPr lang="en-US" altLang="ko-KR" sz="1000" b="1" dirty="0"/>
          </a:p>
          <a:p>
            <a:r>
              <a:rPr lang="en-US" altLang="ko-KR" sz="2400" dirty="0"/>
              <a:t>- Transmittance : greater than alpha, less than gamma</a:t>
            </a:r>
          </a:p>
          <a:p>
            <a:r>
              <a:rPr lang="en-US" altLang="ko-KR" sz="2400" dirty="0"/>
              <a:t>- Used in beta lightbulb(</a:t>
            </a:r>
            <a:r>
              <a:rPr lang="en-US" altLang="ko-KR" sz="2400" b="1" i="0" dirty="0">
                <a:effectLst/>
              </a:rPr>
              <a:t>³H, phosphor</a:t>
            </a:r>
            <a:r>
              <a:rPr lang="en-US" altLang="ko-KR" sz="2400" dirty="0"/>
              <a:t>), PET</a:t>
            </a:r>
            <a:r>
              <a:rPr lang="ko-KR" altLang="en-US" sz="2400" dirty="0"/>
              <a:t> </a:t>
            </a:r>
            <a:r>
              <a:rPr lang="en-US" altLang="ko-KR" sz="2400" dirty="0"/>
              <a:t>scan</a:t>
            </a:r>
          </a:p>
        </p:txBody>
      </p:sp>
    </p:spTree>
    <p:extLst>
      <p:ext uri="{BB962C8B-B14F-4D97-AF65-F5344CB8AC3E}">
        <p14:creationId xmlns:p14="http://schemas.microsoft.com/office/powerpoint/2010/main" val="1680016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F85BA305-983F-4E36-941E-5BEA077C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70" y="230794"/>
            <a:ext cx="10515600" cy="883805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PET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(Positron Emission Tomography)</a:t>
            </a:r>
            <a:endParaRPr lang="ko-KR" altLang="en-US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E6C22D-19C8-47F1-AF1D-5516E02BB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8" y="1397415"/>
            <a:ext cx="5615955" cy="2231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550E3B-1461-4D0E-A437-022D6EC79004}"/>
              </a:ext>
            </a:extLst>
          </p:cNvPr>
          <p:cNvSpPr txBox="1"/>
          <p:nvPr/>
        </p:nvSpPr>
        <p:spPr>
          <a:xfrm>
            <a:off x="425665" y="4247133"/>
            <a:ext cx="7909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Glucose digestion</a:t>
            </a:r>
            <a:r>
              <a:rPr lang="en-US" altLang="ko-KR" sz="2000" b="1" dirty="0"/>
              <a:t> speed  :  Abnormal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cells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&gt; Normal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cells</a:t>
            </a:r>
            <a:endParaRPr lang="ko-KR" altLang="en-US" sz="2000" b="1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B033486-CAA5-4511-B293-7CE604AFD08E}"/>
              </a:ext>
            </a:extLst>
          </p:cNvPr>
          <p:cNvGrpSpPr/>
          <p:nvPr/>
        </p:nvGrpSpPr>
        <p:grpSpPr>
          <a:xfrm>
            <a:off x="7004467" y="1378641"/>
            <a:ext cx="3490132" cy="2719691"/>
            <a:chOff x="7211856" y="1386802"/>
            <a:chExt cx="3490132" cy="271969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C70F1FA-89DB-46EA-8500-1EA8477C6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1856" y="1386802"/>
              <a:ext cx="3490132" cy="235204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A6F516-829B-4A78-99E5-F850071014D7}"/>
                </a:ext>
              </a:extLst>
            </p:cNvPr>
            <p:cNvSpPr txBox="1"/>
            <p:nvPr/>
          </p:nvSpPr>
          <p:spPr>
            <a:xfrm>
              <a:off x="7918515" y="3737161"/>
              <a:ext cx="2516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Brain Tumor patient</a:t>
              </a:r>
              <a:endParaRPr lang="ko-KR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DE4BB47-3443-4F47-8ADB-7345CB04630C}"/>
              </a:ext>
            </a:extLst>
          </p:cNvPr>
          <p:cNvSpPr txBox="1"/>
          <p:nvPr/>
        </p:nvSpPr>
        <p:spPr>
          <a:xfrm>
            <a:off x="425664" y="4796044"/>
            <a:ext cx="9340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 Inject radioactive isotopes (tracer)   (F-18-FDG) (F-18-</a:t>
            </a:r>
            <a:r>
              <a:rPr lang="ko-KR" altLang="en-US" sz="2000" b="1" dirty="0" err="1"/>
              <a:t>불화디옥시포도당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8D4812-D380-4743-B1E3-094052C3B1D0}"/>
              </a:ext>
            </a:extLst>
          </p:cNvPr>
          <p:cNvSpPr txBox="1"/>
          <p:nvPr/>
        </p:nvSpPr>
        <p:spPr>
          <a:xfrm>
            <a:off x="425664" y="5841114"/>
            <a:ext cx="993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 </a:t>
            </a:r>
            <a:r>
              <a:rPr lang="en-US" altLang="ko-KR" sz="2000" b="1" dirty="0">
                <a:solidFill>
                  <a:srgbClr val="FF0000"/>
                </a:solidFill>
              </a:rPr>
              <a:t>Beta+ decay</a:t>
            </a:r>
            <a:r>
              <a:rPr lang="en-US" altLang="ko-KR" sz="2000" b="1" dirty="0"/>
              <a:t> &amp; </a:t>
            </a:r>
            <a:r>
              <a:rPr lang="en-US" altLang="ko-KR" sz="2000" b="1" dirty="0">
                <a:solidFill>
                  <a:srgbClr val="FF0000"/>
                </a:solidFill>
              </a:rPr>
              <a:t>Pair annihilation</a:t>
            </a:r>
            <a:r>
              <a:rPr lang="en-US" altLang="ko-KR" sz="2000" b="1" dirty="0"/>
              <a:t> at abnormal cells -&gt; create Gamma ray</a:t>
            </a:r>
            <a:endParaRPr lang="ko-KR" alt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6CAE76-73A7-4357-9B29-A9B45B333C56}"/>
              </a:ext>
            </a:extLst>
          </p:cNvPr>
          <p:cNvSpPr txBox="1"/>
          <p:nvPr/>
        </p:nvSpPr>
        <p:spPr>
          <a:xfrm>
            <a:off x="425665" y="6361744"/>
            <a:ext cx="4759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 Use Gamma ray detector</a:t>
            </a:r>
            <a:endParaRPr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D7C5A-45D9-44B3-8145-F813E5A0A1CB}"/>
              </a:ext>
            </a:extLst>
          </p:cNvPr>
          <p:cNvSpPr txBox="1"/>
          <p:nvPr/>
        </p:nvSpPr>
        <p:spPr>
          <a:xfrm>
            <a:off x="425664" y="5304438"/>
            <a:ext cx="4759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 F-18-FDG moves to abnormal cells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54395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649</Words>
  <Application>Microsoft Office PowerPoint</Application>
  <PresentationFormat>와이드스크린</PresentationFormat>
  <Paragraphs>154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Apple SD Gothic Neo</vt:lpstr>
      <vt:lpstr>맑은 고딕</vt:lpstr>
      <vt:lpstr>Arial</vt:lpstr>
      <vt:lpstr>Cambria Math</vt:lpstr>
      <vt:lpstr>Office 테마</vt:lpstr>
      <vt:lpstr>The effect of radiation on our body</vt:lpstr>
      <vt:lpstr>Context</vt:lpstr>
      <vt:lpstr>Two types of radiation</vt:lpstr>
      <vt:lpstr>The physical property of radiation</vt:lpstr>
      <vt:lpstr>The physical property of radiation</vt:lpstr>
      <vt:lpstr>Alpha Ray (He2+)</vt:lpstr>
      <vt:lpstr>Unsealed source radiotherapy</vt:lpstr>
      <vt:lpstr>Beta Ray (e- / e+)</vt:lpstr>
      <vt:lpstr>PET (Positron Emission Tomography)</vt:lpstr>
      <vt:lpstr>Gamma Ray</vt:lpstr>
      <vt:lpstr>X-Ray</vt:lpstr>
      <vt:lpstr>CT (Computer Tomography)</vt:lpstr>
      <vt:lpstr>The effect of radiation on our body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effect of radiation on our body</dc:title>
  <dc:creator>신지호</dc:creator>
  <cp:lastModifiedBy>신지호</cp:lastModifiedBy>
  <cp:revision>63</cp:revision>
  <dcterms:created xsi:type="dcterms:W3CDTF">2020-11-07T00:21:03Z</dcterms:created>
  <dcterms:modified xsi:type="dcterms:W3CDTF">2020-11-15T04:01:12Z</dcterms:modified>
</cp:coreProperties>
</file>